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notesViewPr>
    <p:cSldViewPr snapToGrid="0" snapToObjects="1">
      <p:cViewPr>
        <p:scale>
          <a:sx n="218" d="100"/>
          <a:sy n="218" d="100"/>
        </p:scale>
        <p:origin x="-1008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D2AA44-09FD-4221-9FFA-912FC9132F21}" type="datetimeFigureOut">
              <a:rPr lang="pl-PL"/>
              <a:pPr>
                <a:defRPr/>
              </a:pPr>
              <a:t>2011-09-13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0855E2-91C7-4070-966C-F02A3AEFB5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706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541603-A520-4FEF-8A04-CBC2224D9F0B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70326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10979A-5C5D-480B-9FFA-33C932BE097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09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052145-EF04-4B38-9035-358E5160692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40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97EFA1-7210-40B5-990B-82ADA9A08C4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4710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641D9B-4292-47A8-8F4E-73865287F3D1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017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4AC27D-5C29-46F1-9A5C-B4F3C51653F3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325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D08E05-090D-4A61-907E-C0EF327996D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632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8FCBA3-9EA4-4E7A-866E-088AC25B96D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z="1100" smtClean="0"/>
          </a:p>
        </p:txBody>
      </p:sp>
      <p:sp>
        <p:nvSpPr>
          <p:cNvPr id="5939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BDFDC4-982B-4091-ACA4-8FDFA7E70AD1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246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23D152-74C5-4B66-9B15-B3963D055FF6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553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2D6BF3-F01A-4B09-A037-77E59985763C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768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69E3BE-3FE7-48CF-A15F-5DADB87148E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861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92C30E-90FE-4493-BB6A-F899CF26BD3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7168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736B9-5BCA-496C-9F45-E0CD1AFE55E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smtClean="0"/>
              <a:t>.</a:t>
            </a:r>
            <a:r>
              <a:rPr lang="cs-CZ" smtClean="0"/>
              <a:t> </a:t>
            </a:r>
            <a:endParaRPr lang="pl-PL" smtClean="0"/>
          </a:p>
        </p:txBody>
      </p:sp>
      <p:sp>
        <p:nvSpPr>
          <p:cNvPr id="7475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59F23C-03A5-41D5-9C11-52CD23D10CD3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7782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0A8246-45A6-442E-95E6-43CFF3FC5929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z="1100" smtClean="0"/>
          </a:p>
        </p:txBody>
      </p:sp>
      <p:sp>
        <p:nvSpPr>
          <p:cNvPr id="8089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05AF6D-E906-4826-8292-FD01AE993381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8397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A98832-5E11-42E7-A449-AE4D9EA69598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8704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23F6B3-D6D1-4C04-B436-1D5D00FA8889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011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7BFE4E-F165-424D-8D16-DF8360313E0B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318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B1DDF4-3A31-4731-B175-24FB0EC33A5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625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8C25C8-0490-4FA2-B004-46E99D230D63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829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386003-1728-4931-B4DB-0F5DBF97FCF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933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6F8D6B-54A2-4F48-A740-8A54BA72AACE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89091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2C534A-EE79-44C9-96C3-2F00CE312506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9523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6B20C9-F2CB-48EA-81F9-0D5AD0A93019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560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947FCF-9F65-4442-9D2B-53B8A297AA77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28675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2D0291-0891-4043-92A8-EFE3957B5BF5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E5BCD-ED22-4F4A-899C-28F1F66E12B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050" dirty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422D947-FC88-46E9-9BB5-69BE0A91D090}" type="slidenum">
              <a:rPr lang="pl-P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F69D-B319-4D61-979D-93537FAF49EA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9F1E-85DB-41D6-AE7C-6D34AD7E3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B3D3-C789-426B-90D8-D03592CE18BB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4684-3218-4D0C-A4A3-D8E8DC1E51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C3C14-9AAE-4891-AE4B-C0E96E096FA5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A55DF-C874-4499-AC9F-D42512305F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24E9-460A-460D-B2E9-0F6297104975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47E-05E5-42CB-8AE4-F3407FD1E4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4730-76FC-4019-A2C6-350D8A3E7027}" type="datetime1">
              <a:rPr lang="en-US"/>
              <a:pPr>
                <a:defRPr/>
              </a:pPr>
              <a:t>9/13/2011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C044-611A-4620-AD28-19AD6308C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8D49-3A80-4292-B070-49CC6AB47646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7391-E2FC-4A44-A2C0-1935A5FCD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0C82-2ACA-4A1B-BD32-F706C03F94B6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52FF2-B36F-4F85-AA5A-8CDCB64C90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6AF33-843D-4BFA-9EDE-2862049BEFD6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40340-1E57-478C-9F45-AA1B4D67C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59D9-ACDE-4C5D-8E20-9A9519887158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C004-5B6B-4E31-B3CA-2715E05CDC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6452-09FD-47F6-96B6-68FBC04D11A1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9FE13-F547-436F-948C-852A2B324A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C560-8467-4DEC-8450-BBC261777C82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93EE-FA94-4C51-8299-E0873184A7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4CC4D09-E416-491A-879F-9EC69E7E0795}" type="datetime1">
              <a:rPr lang="en-US"/>
              <a:pPr>
                <a:defRPr/>
              </a:pPr>
              <a:t>9/13/2011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6232FB8-DF39-4234-A26C-C8035AA66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Dokument_programu_Microsoft_Word44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Dokument_programu_Microsoft_Word55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Dokument_programu_Microsoft_Word66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package" Target="../embeddings/Dokument_programu_Microsoft_Word77.doc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package" Target="../embeddings/Dokument_programu_Microsoft_Word88.doc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package" Target="../embeddings/Dokument_programu_Microsoft_Word99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Dokument_programu_Microsoft_Word1010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package" Target="../embeddings/Dokument_programu_Microsoft_Word1111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package" Target="../embeddings/Dokument_programu_Microsoft_Word1212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package" Target="../embeddings/Dokument_programu_Microsoft_Word1313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p.nauka.gov.pl/bipmein/index.jsp?place=Menu02&amp;news_cat_id=143&amp;layout=1&amp;page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Dokument_programu_Microsoft_Word1414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package" Target="../embeddings/Dokument_programu_Microsoft_Word1515.doc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package" Target="../embeddings/Dokument_programu_Microsoft_Word1616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package" Target="../embeddings/Dokument_programu_Microsoft_Word1717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package" Target="../embeddings/Dokument_programu_Microsoft_Word1818.doc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package" Target="../embeddings/Dokument_programu_Microsoft_Word1919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package" Target="../embeddings/Dokument_programu_Microsoft_Word2020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package" Target="../embeddings/Dokument_programu_Microsoft_Word212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package" Target="../embeddings/Dokument_programu_Microsoft_Word2222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package" Target="../embeddings/Dokument_programu_Microsoft_Word2323.doc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package" Target="../embeddings/Dokument_programu_Microsoft_Word2424.docx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Dokument_programu_Microsoft_Word1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Dokument_programu_Microsoft_Word22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Dokument_programu_Microsoft_Word3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88" y="160338"/>
            <a:ext cx="8374062" cy="4267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200" b="1" dirty="0" smtClean="0">
                <a:effectLst/>
                <a:latin typeface="Calibri"/>
                <a:cs typeface="Calibri"/>
              </a:rPr>
              <a:t>Maria Próchnicka</a:t>
            </a:r>
            <a:br>
              <a:rPr lang="pl-PL" sz="3200" b="1" dirty="0" smtClean="0">
                <a:effectLst/>
                <a:latin typeface="Calibri"/>
                <a:cs typeface="Calibri"/>
              </a:rPr>
            </a:br>
            <a:r>
              <a:rPr lang="pl-PL" sz="3200" b="1" dirty="0" smtClean="0">
                <a:effectLst/>
                <a:latin typeface="Calibri"/>
                <a:cs typeface="Calibri"/>
              </a:rPr>
              <a:t/>
            </a:r>
            <a:br>
              <a:rPr lang="pl-PL" sz="3200" b="1" dirty="0" smtClean="0">
                <a:effectLst/>
                <a:latin typeface="Calibri"/>
                <a:cs typeface="Calibri"/>
              </a:rPr>
            </a:br>
            <a:r>
              <a:rPr lang="pl-PL" sz="3600" b="1" i="1" dirty="0" smtClean="0">
                <a:effectLst/>
                <a:latin typeface="Calibri"/>
                <a:cs typeface="Calibri"/>
              </a:rPr>
              <a:t>Stosowanie </a:t>
            </a:r>
            <a:r>
              <a:rPr lang="pl-PL" sz="3600" b="1" i="1" dirty="0">
                <a:effectLst/>
                <a:latin typeface="Calibri"/>
                <a:cs typeface="Calibri"/>
              </a:rPr>
              <a:t>pragmatyki zawodowej w bibliotekach publicznych oraz </a:t>
            </a:r>
            <a:r>
              <a:rPr lang="pl-PL" sz="3600" b="1" i="1" dirty="0" smtClean="0">
                <a:effectLst/>
                <a:latin typeface="Calibri"/>
                <a:cs typeface="Calibri"/>
              </a:rPr>
              <a:t>naukowych</a:t>
            </a:r>
            <a:r>
              <a:rPr lang="cs-CZ" sz="3600" dirty="0">
                <a:effectLst/>
                <a:latin typeface="Calibri"/>
                <a:cs typeface="Calibri"/>
              </a:rPr>
              <a:t/>
            </a:r>
            <a:br>
              <a:rPr lang="cs-CZ" sz="3600" dirty="0">
                <a:effectLst/>
                <a:latin typeface="Calibri"/>
                <a:cs typeface="Calibri"/>
              </a:rPr>
            </a:br>
            <a:endParaRPr lang="pl-PL" sz="3600" dirty="0">
              <a:latin typeface="Calibri"/>
              <a:cs typeface="Calibr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5425" y="4140200"/>
            <a:ext cx="8650288" cy="2554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800" b="1" dirty="0" smtClean="0">
                <a:solidFill>
                  <a:schemeClr val="accent1"/>
                </a:solidFill>
                <a:latin typeface="Calibri"/>
                <a:cs typeface="Calibri"/>
              </a:rPr>
              <a:t>Raport z badań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sz="2800" b="1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dirty="0" smtClean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tx2"/>
                </a:solidFill>
                <a:latin typeface="Calibri"/>
                <a:cs typeface="Calibri"/>
              </a:rPr>
              <a:t>VII Forum Stowarzyszenia Bibliotekarzy Polskich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000" b="1" dirty="0" smtClean="0">
                <a:solidFill>
                  <a:schemeClr val="tx2"/>
                </a:solidFill>
                <a:latin typeface="Calibri"/>
                <a:cs typeface="Calibri"/>
              </a:rPr>
              <a:t>Kiekrz k. Poznania, 2-3 września 2011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l-PL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Poziom i kierunek wykształcenia bibliotekarzy w bibliotekach publicznych i akademickich</a:t>
            </a:r>
            <a:r>
              <a:rPr lang="pl-PL" sz="3600" b="1" baseline="30000" dirty="0">
                <a:effectLst/>
                <a:latin typeface="Calibri"/>
                <a:cs typeface="Calibri"/>
              </a:rPr>
              <a:t>*,*</a:t>
            </a:r>
            <a:r>
              <a:rPr lang="pl-PL" sz="3600" b="1" baseline="30000" dirty="0" smtClean="0">
                <a:effectLst/>
                <a:latin typeface="Calibri"/>
                <a:cs typeface="Calibri"/>
              </a:rPr>
              <a:t>*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4143" name="Object 47"/>
          <p:cNvGraphicFramePr>
            <a:graphicFrameLocks noGrp="1" noChangeAspect="1"/>
          </p:cNvGraphicFramePr>
          <p:nvPr>
            <p:ph idx="1"/>
          </p:nvPr>
        </p:nvGraphicFramePr>
        <p:xfrm>
          <a:off x="246063" y="1684338"/>
          <a:ext cx="8772525" cy="4643437"/>
        </p:xfrm>
        <a:graphic>
          <a:graphicData uri="http://schemas.openxmlformats.org/presentationml/2006/ole">
            <p:oleObj spid="_x0000_s4143" name="Dokument" r:id="rId4" imgW="6921000" imgH="36568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200" b="1" dirty="0">
                <a:effectLst/>
                <a:latin typeface="Calibri"/>
                <a:cs typeface="Calibri"/>
              </a:rPr>
              <a:t>Aktywność bibliotekarzy w podwyższaniu lub uzupełnianiu </a:t>
            </a:r>
            <a:r>
              <a:rPr lang="pl-PL" sz="3200" b="1" dirty="0" smtClean="0">
                <a:effectLst/>
                <a:latin typeface="Calibri"/>
                <a:cs typeface="Calibri"/>
              </a:rPr>
              <a:t>kwalifikacji</a:t>
            </a:r>
            <a:endParaRPr lang="pl-PL" sz="3200" dirty="0">
              <a:latin typeface="Calibri"/>
              <a:cs typeface="Calibri"/>
            </a:endParaRPr>
          </a:p>
        </p:txBody>
      </p:sp>
      <p:graphicFrame>
        <p:nvGraphicFramePr>
          <p:cNvPr id="5164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00025" y="2887663"/>
          <a:ext cx="11636375" cy="2581275"/>
        </p:xfrm>
        <a:graphic>
          <a:graphicData uri="http://schemas.openxmlformats.org/presentationml/2006/ole">
            <p:oleObj spid="_x0000_s5164" name="Dokument" r:id="rId4" imgW="6399720" imgH="14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2800" b="1" dirty="0">
                <a:effectLst/>
                <a:latin typeface="Calibri"/>
                <a:cs typeface="Calibri"/>
              </a:rPr>
              <a:t>Wysokość wynagrodzenia w grupie bibliotekarzy dyplomowanych w bibliotekach naukowych, których organizatorem jest wyższa uczelnia (akademickich</a:t>
            </a:r>
            <a:r>
              <a:rPr lang="pl-PL" sz="2800" b="1" dirty="0" smtClean="0">
                <a:effectLst/>
                <a:latin typeface="Calibri"/>
                <a:cs typeface="Calibri"/>
              </a:rPr>
              <a:t>)</a:t>
            </a:r>
            <a:endParaRPr lang="pl-PL" sz="2800" dirty="0">
              <a:latin typeface="Calibri"/>
              <a:cs typeface="Calibri"/>
            </a:endParaRPr>
          </a:p>
        </p:txBody>
      </p:sp>
      <p:graphicFrame>
        <p:nvGraphicFramePr>
          <p:cNvPr id="6186" name="Object 42"/>
          <p:cNvGraphicFramePr>
            <a:graphicFrameLocks noGrp="1" noChangeAspect="1"/>
          </p:cNvGraphicFramePr>
          <p:nvPr>
            <p:ph idx="1"/>
          </p:nvPr>
        </p:nvGraphicFramePr>
        <p:xfrm>
          <a:off x="139700" y="2574925"/>
          <a:ext cx="9721850" cy="3041650"/>
        </p:xfrm>
        <a:graphic>
          <a:graphicData uri="http://schemas.openxmlformats.org/presentationml/2006/ole">
            <p:oleObj spid="_x0000_s6186" name="Dokument" r:id="rId4" imgW="6399720" imgH="1992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2800" b="1" dirty="0">
                <a:effectLst/>
                <a:latin typeface="Calibri"/>
                <a:cs typeface="Calibri"/>
              </a:rPr>
              <a:t>Wysokość wynagrodzenia w grupie </a:t>
            </a:r>
            <a:r>
              <a:rPr lang="pl-PL" sz="2800" b="1" dirty="0" smtClean="0">
                <a:effectLst/>
                <a:latin typeface="Calibri"/>
                <a:cs typeface="Calibri"/>
              </a:rPr>
              <a:t>pracowników służby bibliotecznej w bibliotekach </a:t>
            </a:r>
            <a:r>
              <a:rPr lang="pl-PL" sz="2800" b="1" dirty="0">
                <a:effectLst/>
                <a:latin typeface="Calibri"/>
                <a:cs typeface="Calibri"/>
              </a:rPr>
              <a:t>naukowych, których organizatorem jest wyższa uczelnia (akademickich)</a:t>
            </a:r>
            <a:endParaRPr lang="pl-PL" sz="2800" dirty="0"/>
          </a:p>
        </p:txBody>
      </p:sp>
      <p:graphicFrame>
        <p:nvGraphicFramePr>
          <p:cNvPr id="7207" name="Object 39"/>
          <p:cNvGraphicFramePr>
            <a:graphicFrameLocks noGrp="1" noChangeAspect="1"/>
          </p:cNvGraphicFramePr>
          <p:nvPr>
            <p:ph idx="1"/>
          </p:nvPr>
        </p:nvGraphicFramePr>
        <p:xfrm>
          <a:off x="457200" y="1600200"/>
          <a:ext cx="8445500" cy="5316538"/>
        </p:xfrm>
        <a:graphic>
          <a:graphicData uri="http://schemas.openxmlformats.org/presentationml/2006/ole">
            <p:oleObj spid="_x0000_s7207" name="Dokument" r:id="rId4" imgW="6399720" imgH="4022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200" b="1" dirty="0">
                <a:effectLst/>
                <a:latin typeface="Calibri"/>
                <a:cs typeface="Calibri"/>
              </a:rPr>
              <a:t>Wysokość wynagrodzenia w grupie bibliotekarzy dyplomowanych w bibliotekach </a:t>
            </a:r>
            <a:r>
              <a:rPr lang="pl-PL" sz="3200" b="1" dirty="0" smtClean="0">
                <a:effectLst/>
                <a:latin typeface="Calibri"/>
                <a:cs typeface="Calibri"/>
              </a:rPr>
              <a:t>publicznych</a:t>
            </a:r>
            <a:endParaRPr lang="pl-PL" sz="3200" dirty="0">
              <a:latin typeface="Calibri"/>
              <a:cs typeface="Calibri"/>
            </a:endParaRPr>
          </a:p>
        </p:txBody>
      </p:sp>
      <p:graphicFrame>
        <p:nvGraphicFramePr>
          <p:cNvPr id="8231" name="Object 39"/>
          <p:cNvGraphicFramePr>
            <a:graphicFrameLocks noGrp="1" noChangeAspect="1"/>
          </p:cNvGraphicFramePr>
          <p:nvPr>
            <p:ph idx="1"/>
          </p:nvPr>
        </p:nvGraphicFramePr>
        <p:xfrm>
          <a:off x="219075" y="2444750"/>
          <a:ext cx="10533063" cy="3629025"/>
        </p:xfrm>
        <a:graphic>
          <a:graphicData uri="http://schemas.openxmlformats.org/presentationml/2006/ole">
            <p:oleObj spid="_x0000_s8231" name="Dokument" r:id="rId4" imgW="6399720" imgH="2194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200" b="1" dirty="0">
                <a:effectLst/>
                <a:latin typeface="Calibri"/>
                <a:cs typeface="Calibri"/>
              </a:rPr>
              <a:t>Wysokość wynagrodzenia w grupie pracowników służby bibliotecznej  w bibliotekach </a:t>
            </a:r>
            <a:r>
              <a:rPr lang="pl-PL" sz="3200" b="1" dirty="0" smtClean="0">
                <a:effectLst/>
                <a:latin typeface="Calibri"/>
                <a:cs typeface="Calibri"/>
              </a:rPr>
              <a:t>publicznych</a:t>
            </a:r>
            <a:endParaRPr lang="pl-PL" sz="3200" dirty="0">
              <a:latin typeface="Calibri"/>
              <a:cs typeface="Calibri"/>
            </a:endParaRPr>
          </a:p>
        </p:txBody>
      </p:sp>
      <p:graphicFrame>
        <p:nvGraphicFramePr>
          <p:cNvPr id="9253" name="Object 37"/>
          <p:cNvGraphicFramePr>
            <a:graphicFrameLocks noGrp="1" noChangeAspect="1"/>
          </p:cNvGraphicFramePr>
          <p:nvPr>
            <p:ph idx="1"/>
          </p:nvPr>
        </p:nvGraphicFramePr>
        <p:xfrm>
          <a:off x="146050" y="1976438"/>
          <a:ext cx="9571038" cy="4359275"/>
        </p:xfrm>
        <a:graphic>
          <a:graphicData uri="http://schemas.openxmlformats.org/presentationml/2006/ole">
            <p:oleObj spid="_x0000_s9253" name="Dokument" r:id="rId4" imgW="6399720" imgH="2907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Dodatkowe formy gratyfikacji stosowane w bibliotekach</a:t>
            </a:r>
            <a:r>
              <a:rPr lang="pl-PL" sz="3600" b="1" baseline="30000" dirty="0" smtClean="0">
                <a:effectLst/>
                <a:latin typeface="Calibri"/>
                <a:cs typeface="Calibri"/>
              </a:rPr>
              <a:t>*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0274" name="Object 34"/>
          <p:cNvGraphicFramePr>
            <a:graphicFrameLocks noGrp="1" noChangeAspect="1"/>
          </p:cNvGraphicFramePr>
          <p:nvPr>
            <p:ph idx="1"/>
          </p:nvPr>
        </p:nvGraphicFramePr>
        <p:xfrm>
          <a:off x="258763" y="2135188"/>
          <a:ext cx="10377487" cy="4356100"/>
        </p:xfrm>
        <a:graphic>
          <a:graphicData uri="http://schemas.openxmlformats.org/presentationml/2006/ole">
            <p:oleObj spid="_x0000_s10274" name="Dokument" r:id="rId4" imgW="6399720" imgH="2678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Korzystanie z dodatkowych form gratyfikacji przez 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bibliotekarzy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1296" name="Object 32"/>
          <p:cNvGraphicFramePr>
            <a:graphicFrameLocks noGrp="1" noChangeAspect="1"/>
          </p:cNvGraphicFramePr>
          <p:nvPr>
            <p:ph idx="1"/>
          </p:nvPr>
        </p:nvGraphicFramePr>
        <p:xfrm>
          <a:off x="122238" y="2905125"/>
          <a:ext cx="11960225" cy="2652713"/>
        </p:xfrm>
        <a:graphic>
          <a:graphicData uri="http://schemas.openxmlformats.org/presentationml/2006/ole">
            <p:oleObj spid="_x0000_s11296" name="Dokument" r:id="rId4" imgW="6399720" imgH="140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 smtClean="0">
                <a:effectLst/>
                <a:latin typeface="Calibri"/>
                <a:cs typeface="Calibri"/>
              </a:rPr>
              <a:t>Respondenci </a:t>
            </a:r>
            <a:r>
              <a:rPr lang="pl-PL" sz="3600" b="1" dirty="0">
                <a:effectLst/>
                <a:latin typeface="Calibri"/>
                <a:cs typeface="Calibri"/>
              </a:rPr>
              <a:t>według okresu, który upłynął od ostatniej podwyżki 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wygrodzenia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2319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1858963" y="1885950"/>
          <a:ext cx="10417175" cy="4972050"/>
        </p:xfrm>
        <a:graphic>
          <a:graphicData uri="http://schemas.openxmlformats.org/presentationml/2006/ole">
            <p:oleObj spid="_x0000_s12319" name="Dokument" r:id="rId4" imgW="6399720" imgH="30445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Przyczyny otrzymania podwyżki wynagrodzenia</a:t>
            </a:r>
            <a:r>
              <a:rPr lang="pl-PL" sz="3600" b="1" baseline="30000" dirty="0" smtClean="0">
                <a:effectLst/>
                <a:latin typeface="Calibri"/>
                <a:cs typeface="Calibri"/>
              </a:rPr>
              <a:t>*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3342" name="Object 30"/>
          <p:cNvGraphicFramePr>
            <a:graphicFrameLocks noGrp="1" noChangeAspect="1"/>
          </p:cNvGraphicFramePr>
          <p:nvPr>
            <p:ph idx="1"/>
          </p:nvPr>
        </p:nvGraphicFramePr>
        <p:xfrm>
          <a:off x="98425" y="2219325"/>
          <a:ext cx="8953500" cy="3575050"/>
        </p:xfrm>
        <a:graphic>
          <a:graphicData uri="http://schemas.openxmlformats.org/presentationml/2006/ole">
            <p:oleObj spid="_x0000_s13342" name="Dokument" r:id="rId4" imgW="6665040" imgH="2651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3863"/>
            <a:ext cx="8229600" cy="62833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defRPr/>
            </a:pPr>
            <a:r>
              <a:rPr lang="pl-PL" sz="2900" b="1" dirty="0">
                <a:solidFill>
                  <a:schemeClr val="tx2"/>
                </a:solidFill>
                <a:latin typeface="Calibri"/>
                <a:cs typeface="Calibri"/>
              </a:rPr>
              <a:t>Rozporządzenie Ministra Kultury i Sztuki z dnia 9 marca 1999 r. w sprawie wymagań kwalifikacyjnych uprawniających do zajmowania określonych stanowisk w bibliotekach oraz trybu stwierdzania tych kwalifikacji (Dz.U.99.41.419)</a:t>
            </a:r>
            <a:endParaRPr lang="cs-CZ" sz="29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defRPr/>
            </a:pPr>
            <a:r>
              <a:rPr lang="pl-PL" sz="2900" b="1" dirty="0">
                <a:solidFill>
                  <a:schemeClr val="tx2"/>
                </a:solidFill>
                <a:latin typeface="Calibri"/>
                <a:cs typeface="Calibri"/>
              </a:rPr>
              <a:t>Rozporządzenie Ministra Kultury i Sztuki z dnia 23 kwietnia 1999 r. w sprawie zasad wynagradzania pracowników zatrudnionych w instytucjach kultury prowadzących w szczególności działalność w zakresie upowszechniania kultury (Dz.U.99.45.446, zm. 2009.12.01 Dz.U.2009.196.1516. </a:t>
            </a:r>
            <a:endParaRPr lang="cs-CZ" sz="29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defRPr/>
            </a:pPr>
            <a:r>
              <a:rPr lang="pl-PL" sz="2900" b="1" dirty="0">
                <a:solidFill>
                  <a:schemeClr val="tx2"/>
                </a:solidFill>
                <a:latin typeface="Calibri"/>
                <a:cs typeface="Calibri"/>
              </a:rPr>
              <a:t>Rozporządzenie Ministra Nauki i Szkolnictwa Wyższego z dnia 22 grudnia 2006 r. w sprawie warunków wynagradzania za pracę przyznawania innych świadczeń związanych z pracą dla pracowników zatrudnionych w uczelni publicznej (Dz.U.2006.251.1852, zm. 2007.05.16 Dz.U.2007.98.650, zm. 2009.03.18 Dz.U.2009.51.406)</a:t>
            </a:r>
            <a:endParaRPr lang="cs-CZ" sz="29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defRPr/>
            </a:pPr>
            <a:r>
              <a:rPr lang="pl-PL" sz="2900" b="1" dirty="0">
                <a:solidFill>
                  <a:schemeClr val="accent1"/>
                </a:solidFill>
                <a:latin typeface="Calibri"/>
                <a:cs typeface="Calibri"/>
              </a:rPr>
              <a:t>Projekt rozporządzenia Ministra Nauki i Szkolnictwa Wyższego w sprawie warunków wynagradzania za pracę i przyznawania innych świadczeń związanych z pracą dla pracowników zatrudnionych w uczelni publicznej</a:t>
            </a:r>
            <a:endParaRPr lang="cs-CZ" sz="2900" b="1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defRPr/>
            </a:pPr>
            <a:r>
              <a:rPr lang="pl-PL" sz="2900" b="1" u="sng" dirty="0">
                <a:solidFill>
                  <a:schemeClr val="tx2"/>
                </a:solidFill>
                <a:latin typeface="Calibri"/>
                <a:cs typeface="Calibri"/>
                <a:hlinkClick r:id="rId3"/>
              </a:rPr>
              <a:t>http://www.bip.nauka.gov.pl/bipmein/index.jsp?place=Menu02&amp;news_cat_id=143&amp;layout=1&amp;page=0</a:t>
            </a:r>
            <a:endParaRPr lang="cs-CZ" sz="29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100000"/>
              <a:buFont typeface="Wingdings" charset="2"/>
              <a:buChar char="Ø"/>
              <a:defRPr/>
            </a:pPr>
            <a:r>
              <a:rPr lang="pl-PL" sz="2900" b="1" dirty="0">
                <a:solidFill>
                  <a:schemeClr val="tx2"/>
                </a:solidFill>
                <a:latin typeface="Calibri"/>
                <a:cs typeface="Calibri"/>
              </a:rPr>
              <a:t>Rozporządzenie Ministra Pracy i Polityki Socjalnej z dnia 13 października 1997 r. w sprawie zasad wynagradzania pracowników placówek naukowych, pomocniczych placówek naukowych i innych jednostek organizacyjnych Polskiej Akad</a:t>
            </a:r>
            <a:r>
              <a:rPr lang="pl-PL" sz="2600" b="1" dirty="0">
                <a:solidFill>
                  <a:schemeClr val="tx2"/>
                </a:solidFill>
                <a:latin typeface="Calibri"/>
                <a:cs typeface="Calibri"/>
              </a:rPr>
              <a:t>emii Nauk (Dz.U.1997.128.838, </a:t>
            </a:r>
            <a:r>
              <a:rPr lang="pl-PL" sz="2600" b="1" dirty="0" err="1">
                <a:solidFill>
                  <a:schemeClr val="tx2"/>
                </a:solidFill>
                <a:latin typeface="Calibri"/>
                <a:cs typeface="Calibri"/>
              </a:rPr>
              <a:t>ost</a:t>
            </a:r>
            <a:r>
              <a:rPr lang="pl-PL" sz="2600" b="1" dirty="0">
                <a:solidFill>
                  <a:schemeClr val="tx2"/>
                </a:solidFill>
                <a:latin typeface="Calibri"/>
                <a:cs typeface="Calibri"/>
              </a:rPr>
              <a:t>. zm. 2008.04.22 Dz.U.2008.73.435).</a:t>
            </a:r>
            <a:endParaRPr lang="cs-CZ" sz="2600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Przyczyny awansowania w bibliotekach</a:t>
            </a:r>
            <a:r>
              <a:rPr lang="pl-PL" sz="3600" b="1" baseline="30000" dirty="0" smtClean="0">
                <a:effectLst/>
                <a:latin typeface="Calibri"/>
                <a:cs typeface="Calibri"/>
              </a:rPr>
              <a:t>*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4363" name="Object 27"/>
          <p:cNvGraphicFramePr>
            <a:graphicFrameLocks noGrp="1" noChangeAspect="1"/>
          </p:cNvGraphicFramePr>
          <p:nvPr>
            <p:ph idx="1"/>
          </p:nvPr>
        </p:nvGraphicFramePr>
        <p:xfrm>
          <a:off x="271463" y="2063750"/>
          <a:ext cx="8726487" cy="3816350"/>
        </p:xfrm>
        <a:graphic>
          <a:graphicData uri="http://schemas.openxmlformats.org/presentationml/2006/ole">
            <p:oleObj spid="_x0000_s14363" name="Dokument" r:id="rId4" imgW="6665040" imgH="29073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Częstość zmiany miejsca 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pracy</a:t>
            </a:r>
            <a:br>
              <a:rPr lang="pl-PL" sz="3600" b="1" dirty="0" smtClean="0">
                <a:effectLst/>
                <a:latin typeface="Calibri"/>
                <a:cs typeface="Calibri"/>
              </a:rPr>
            </a:br>
            <a:r>
              <a:rPr lang="pl-PL" sz="3600" b="1" dirty="0" smtClean="0">
                <a:effectLst/>
                <a:latin typeface="Calibri"/>
                <a:cs typeface="Calibri"/>
              </a:rPr>
              <a:t> </a:t>
            </a:r>
            <a:r>
              <a:rPr lang="pl-PL" sz="3600" b="1" dirty="0">
                <a:effectLst/>
                <a:latin typeface="Calibri"/>
                <a:cs typeface="Calibri"/>
              </a:rPr>
              <a:t>w 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bibliotekarstwie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5386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501775" y="1939925"/>
          <a:ext cx="10382250" cy="4852988"/>
        </p:xfrm>
        <a:graphic>
          <a:graphicData uri="http://schemas.openxmlformats.org/presentationml/2006/ole">
            <p:oleObj spid="_x0000_s15386" name="Dokument" r:id="rId4" imgW="6399720" imgH="29894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8950" y="-317500"/>
            <a:ext cx="8229600" cy="1600200"/>
          </a:xfrm>
        </p:spPr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Przyczyny zmiany miejsca pracy w obrębie branży bibliotekarskiej</a:t>
            </a:r>
            <a:r>
              <a:rPr lang="pl-PL" sz="3600" b="1" baseline="30000" dirty="0" smtClean="0">
                <a:effectLst/>
                <a:latin typeface="Calibri"/>
                <a:cs typeface="Calibri"/>
              </a:rPr>
              <a:t>*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6406" name="Object 22"/>
          <p:cNvGraphicFramePr>
            <a:graphicFrameLocks noGrp="1" noChangeAspect="1"/>
          </p:cNvGraphicFramePr>
          <p:nvPr>
            <p:ph idx="1"/>
          </p:nvPr>
        </p:nvGraphicFramePr>
        <p:xfrm>
          <a:off x="361950" y="1468438"/>
          <a:ext cx="8513763" cy="5208587"/>
        </p:xfrm>
        <a:graphic>
          <a:graphicData uri="http://schemas.openxmlformats.org/presentationml/2006/ole">
            <p:oleObj spid="_x0000_s16406" name="Dokument" r:id="rId4" imgW="6399720" imgH="39128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Mobilność </a:t>
            </a:r>
            <a:r>
              <a:rPr lang="pl-PL" sz="3600" b="1" dirty="0" err="1">
                <a:effectLst/>
                <a:latin typeface="Calibri"/>
                <a:cs typeface="Calibri"/>
              </a:rPr>
              <a:t>inter</a:t>
            </a:r>
            <a:r>
              <a:rPr lang="pl-PL" sz="3600" b="1" dirty="0">
                <a:effectLst/>
                <a:latin typeface="Calibri"/>
                <a:cs typeface="Calibri"/>
              </a:rPr>
              <a:t>-branżowa bibliotekarzy - zmiana branży zatrudnienia na bibliotekarską (biblioteki akademickie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)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742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741488" y="2143125"/>
          <a:ext cx="11242675" cy="4697413"/>
        </p:xfrm>
        <a:graphic>
          <a:graphicData uri="http://schemas.openxmlformats.org/presentationml/2006/ole">
            <p:oleObj spid="_x0000_s17429" name="Dokument" r:id="rId4" imgW="6399720" imgH="2669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Mobilność </a:t>
            </a:r>
            <a:r>
              <a:rPr lang="pl-PL" sz="3600" b="1" dirty="0" err="1">
                <a:effectLst/>
                <a:latin typeface="Calibri"/>
                <a:cs typeface="Calibri"/>
              </a:rPr>
              <a:t>inter</a:t>
            </a:r>
            <a:r>
              <a:rPr lang="pl-PL" sz="3600" b="1" dirty="0">
                <a:effectLst/>
                <a:latin typeface="Calibri"/>
                <a:cs typeface="Calibri"/>
              </a:rPr>
              <a:t>-branżowa bibliotekarzy - zmiana branży zatrudnienia na bibliotekarską (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biblioteki publiczne)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8452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1903413" y="1884363"/>
          <a:ext cx="10802937" cy="5284787"/>
        </p:xfrm>
        <a:graphic>
          <a:graphicData uri="http://schemas.openxmlformats.org/presentationml/2006/ole">
            <p:oleObj spid="_x0000_s18452" name="Dokument" r:id="rId4" imgW="6399720" imgH="3126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Mobilność </a:t>
            </a:r>
            <a:r>
              <a:rPr lang="pl-PL" sz="3600" b="1" dirty="0" err="1">
                <a:effectLst/>
                <a:latin typeface="Calibri"/>
                <a:cs typeface="Calibri"/>
              </a:rPr>
              <a:t>inter</a:t>
            </a:r>
            <a:r>
              <a:rPr lang="pl-PL" sz="3600" b="1" dirty="0">
                <a:effectLst/>
                <a:latin typeface="Calibri"/>
                <a:cs typeface="Calibri"/>
              </a:rPr>
              <a:t>-branżowa bibliotekarzy (planowanie zmiany branży zatrudnienia) i jej </a:t>
            </a:r>
            <a:r>
              <a:rPr lang="pl-PL" sz="3600" b="1" dirty="0" smtClean="0">
                <a:effectLst/>
                <a:latin typeface="Calibri"/>
                <a:cs typeface="Calibri"/>
              </a:rPr>
              <a:t>kierunki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9473" name="Object 17"/>
          <p:cNvGraphicFramePr>
            <a:graphicFrameLocks noGrp="1" noChangeAspect="1"/>
          </p:cNvGraphicFramePr>
          <p:nvPr>
            <p:ph idx="1"/>
          </p:nvPr>
        </p:nvGraphicFramePr>
        <p:xfrm>
          <a:off x="682625" y="1752600"/>
          <a:ext cx="9993313" cy="5105400"/>
        </p:xfrm>
        <a:graphic>
          <a:graphicData uri="http://schemas.openxmlformats.org/presentationml/2006/ole">
            <p:oleObj spid="_x0000_s19473" name="Dokument" r:id="rId4" imgW="6399720" imgH="3263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Opinie bibliotekarzy dotyczące systemu awansowania 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20495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271463" y="2168525"/>
          <a:ext cx="10061575" cy="4143375"/>
        </p:xfrm>
        <a:graphic>
          <a:graphicData uri="http://schemas.openxmlformats.org/presentationml/2006/ole">
            <p:oleObj spid="_x0000_s20495" name="Dokument" r:id="rId4" imgW="6399720" imgH="2633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Opinie bibliotekarzy dotyczące systemu awansowania </a:t>
            </a:r>
            <a:endParaRPr lang="pl-PL" sz="3600" dirty="0"/>
          </a:p>
        </p:txBody>
      </p:sp>
      <p:graphicFrame>
        <p:nvGraphicFramePr>
          <p:cNvPr id="21515" name="Object 11"/>
          <p:cNvGraphicFramePr>
            <a:graphicFrameLocks noGrp="1" noChangeAspect="1"/>
          </p:cNvGraphicFramePr>
          <p:nvPr>
            <p:ph idx="1"/>
          </p:nvPr>
        </p:nvGraphicFramePr>
        <p:xfrm>
          <a:off x="285750" y="2052638"/>
          <a:ext cx="9375775" cy="4125912"/>
        </p:xfrm>
        <a:graphic>
          <a:graphicData uri="http://schemas.openxmlformats.org/presentationml/2006/ole">
            <p:oleObj spid="_x0000_s21515" name="Dokument" r:id="rId4" imgW="5906160" imgH="25873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Opinie bibliotekarzy dotyczące systemu awansowania </a:t>
            </a:r>
            <a:endParaRPr lang="pl-PL" sz="3600" dirty="0"/>
          </a:p>
        </p:txBody>
      </p:sp>
      <p:graphicFrame>
        <p:nvGraphicFramePr>
          <p:cNvPr id="2253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298450" y="2062163"/>
          <a:ext cx="9220200" cy="4035425"/>
        </p:xfrm>
        <a:graphic>
          <a:graphicData uri="http://schemas.openxmlformats.org/presentationml/2006/ole">
            <p:oleObj spid="_x0000_s22537" name="Dokument" r:id="rId4" imgW="5906160" imgH="25779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Opinie bibliotekarzy dotyczące systemu awansowania </a:t>
            </a:r>
            <a:endParaRPr lang="pl-PL" sz="3600" dirty="0"/>
          </a:p>
        </p:txBody>
      </p:sp>
      <p:graphicFrame>
        <p:nvGraphicFramePr>
          <p:cNvPr id="2356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58763" y="1920875"/>
          <a:ext cx="9372600" cy="4424363"/>
        </p:xfrm>
        <a:graphic>
          <a:graphicData uri="http://schemas.openxmlformats.org/presentationml/2006/ole">
            <p:oleObj spid="_x0000_s23560" name="Dokument" r:id="rId4" imgW="5906160" imgH="2779200" progId="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6000" b="1" dirty="0" smtClean="0">
                <a:latin typeface="Calibri"/>
                <a:cs typeface="Calibri"/>
              </a:rPr>
              <a:t>Cel</a:t>
            </a:r>
            <a:endParaRPr lang="pl-PL" sz="6000" b="1" dirty="0">
              <a:latin typeface="Calibri"/>
              <a:cs typeface="Calibri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0200" y="1600200"/>
            <a:ext cx="8532813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4000" b="1" dirty="0" smtClean="0">
                <a:solidFill>
                  <a:schemeClr val="tx2"/>
                </a:solidFill>
                <a:latin typeface="Calibri"/>
                <a:cs typeface="Calibri"/>
              </a:rPr>
              <a:t>Ustalenie </a:t>
            </a:r>
            <a:r>
              <a:rPr lang="pl-PL" sz="4000" b="1" dirty="0">
                <a:solidFill>
                  <a:schemeClr val="tx2"/>
                </a:solidFill>
                <a:latin typeface="Calibri"/>
                <a:cs typeface="Calibri"/>
              </a:rPr>
              <a:t>praktyk związanych ze stosowaniem pragmatyki zawodowej bibliotekarzy w warunkach zróżnicowania i niespójności obowiązujących w tym zakresie aktów prawnych</a:t>
            </a:r>
            <a:r>
              <a:rPr lang="cs-CZ" sz="40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pl-PL" sz="40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pl-PL" sz="3600" b="1" dirty="0">
                <a:effectLst/>
                <a:latin typeface="Calibri"/>
                <a:cs typeface="Calibri"/>
              </a:rPr>
              <a:t>Opinie bibliotekarzy dotyczące systemu awansowania </a:t>
            </a:r>
            <a:endParaRPr lang="pl-PL" sz="3600" dirty="0"/>
          </a:p>
        </p:txBody>
      </p:sp>
      <p:graphicFrame>
        <p:nvGraphicFramePr>
          <p:cNvPr id="24583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1463" y="1822450"/>
          <a:ext cx="9317037" cy="4618038"/>
        </p:xfrm>
        <a:graphic>
          <a:graphicData uri="http://schemas.openxmlformats.org/presentationml/2006/ole">
            <p:oleObj spid="_x0000_s24583" name="Dokument" r:id="rId4" imgW="5906160" imgH="2925360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4800" b="1" dirty="0" smtClean="0">
                <a:latin typeface="Calibri"/>
                <a:cs typeface="Calibri"/>
              </a:rPr>
              <a:t>Obszary poddane diagnozie</a:t>
            </a:r>
            <a:endParaRPr lang="pl-PL" sz="4800" b="1" dirty="0">
              <a:latin typeface="Calibri"/>
              <a:cs typeface="Calibri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57388"/>
            <a:ext cx="8229600" cy="452596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Calibri"/>
                <a:cs typeface="Calibri"/>
              </a:rPr>
              <a:t>I. Charakterystyka bibliotekarzy pod względem:</a:t>
            </a:r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 smtClean="0">
                <a:solidFill>
                  <a:schemeClr val="accent1"/>
                </a:solidFill>
                <a:latin typeface="Calibri"/>
                <a:cs typeface="Calibri"/>
              </a:rPr>
              <a:t>Długości </a:t>
            </a: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stażu pracy w bibliotece 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 smtClean="0">
                <a:solidFill>
                  <a:schemeClr val="accent1"/>
                </a:solidFill>
                <a:latin typeface="Calibri"/>
                <a:cs typeface="Calibri"/>
              </a:rPr>
              <a:t>Zajmowanego stanowiska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 smtClean="0">
                <a:solidFill>
                  <a:schemeClr val="accent1"/>
                </a:solidFill>
                <a:latin typeface="Calibri"/>
                <a:cs typeface="Calibri"/>
              </a:rPr>
              <a:t>Długości </a:t>
            </a: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stażu pracy na obecnie zajmowanym stanowisku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 smtClean="0">
                <a:solidFill>
                  <a:schemeClr val="accent1"/>
                </a:solidFill>
                <a:latin typeface="Calibri"/>
                <a:cs typeface="Calibri"/>
              </a:rPr>
              <a:t>Typu </a:t>
            </a: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biblioteki, stanowiącej miejsce zatrudnienia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Calibri"/>
                <a:cs typeface="Calibri"/>
              </a:rPr>
              <a:t>II. Kwalifikacje i zakres wykształcenia bibliotekarzy oraz podnoszenie kwalifikacji</a:t>
            </a:r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Kwalifikacje posiadane przez bibliotekarzy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Poziom i kierunek wykształcenia bibliotekarzy 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Podwyższanie kwalifikacji przez bibliotekarzy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Calibri"/>
                <a:cs typeface="Calibri"/>
              </a:rPr>
              <a:t>III. Struktura stanowisk w bibliotece i system awansowania</a:t>
            </a:r>
            <a:endParaRPr lang="cs-CZ" b="1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5738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Calibri"/>
                <a:cs typeface="Calibri"/>
              </a:rPr>
              <a:t>IV. Warunki wynagrodzenia bibliotekarzy</a:t>
            </a:r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Wysokość wynagrodzenia bibliotekarzy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Podwyżki wynagrodzenia, ich częstość oraz przyczyny 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Dodatkowe formy gratyfikacji dostępne dla bibliotekarzy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Calibri"/>
                <a:cs typeface="Calibri"/>
              </a:rPr>
              <a:t>V. Retencja zasobów ludzkich w bibliotece (zachowanie stanu zasobów ludzkich w bibliotece)</a:t>
            </a:r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Mobilność intra-branżowa bibliotekarzy (zmiana miejsca zatrudnienia w obrębie branży bibliotecznej), jej natężenie i przyczyny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Clr>
                <a:schemeClr val="accent2"/>
              </a:buClr>
              <a:buSzPct val="80000"/>
              <a:buFont typeface="Wingdings" charset="2"/>
              <a:buChar char="Ø"/>
              <a:defRPr/>
            </a:pP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Mobilność </a:t>
            </a:r>
            <a:r>
              <a:rPr lang="pl-PL" dirty="0" err="1">
                <a:solidFill>
                  <a:schemeClr val="accent1"/>
                </a:solidFill>
                <a:latin typeface="Calibri"/>
                <a:cs typeface="Calibri"/>
              </a:rPr>
              <a:t>inter</a:t>
            </a:r>
            <a:r>
              <a:rPr lang="pl-PL" dirty="0">
                <a:solidFill>
                  <a:schemeClr val="accent1"/>
                </a:solidFill>
                <a:latin typeface="Calibri"/>
                <a:cs typeface="Calibri"/>
              </a:rPr>
              <a:t>-branżowa bibliotekarzy (zmiana branży zatrudnienia) i jej kierunki</a:t>
            </a:r>
            <a:endParaRPr lang="cs-CZ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b="1" dirty="0">
                <a:solidFill>
                  <a:schemeClr val="tx2"/>
                </a:solidFill>
                <a:latin typeface="Calibri"/>
                <a:cs typeface="Calibri"/>
              </a:rPr>
              <a:t>VI. Opinie bibliotekarzy dotyczące kierunków zmian w pragmatyce zawodowej bibliotekarzy</a:t>
            </a:r>
            <a:endParaRPr lang="cs-CZ" dirty="0">
              <a:solidFill>
                <a:schemeClr val="tx2"/>
              </a:solidFill>
              <a:latin typeface="Calibri"/>
              <a:cs typeface="Calibri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>
                <a:latin typeface="Calibri"/>
                <a:cs typeface="Calibri"/>
              </a:rPr>
              <a:t>Metodyka badań</a:t>
            </a:r>
            <a:endParaRPr lang="pl-PL" b="1" dirty="0">
              <a:latin typeface="Calibri"/>
              <a:cs typeface="Calibri"/>
            </a:endParaRPr>
          </a:p>
        </p:txBody>
      </p:sp>
      <p:sp>
        <p:nvSpPr>
          <p:cNvPr id="98306" name="Symbol zastępczy zawartości 2"/>
          <p:cNvSpPr>
            <a:spLocks noGrp="1"/>
          </p:cNvSpPr>
          <p:nvPr>
            <p:ph idx="1"/>
          </p:nvPr>
        </p:nvSpPr>
        <p:spPr>
          <a:xfrm>
            <a:off x="517525" y="2036763"/>
            <a:ext cx="8229600" cy="4525962"/>
          </a:xfrm>
        </p:spPr>
        <p:txBody>
          <a:bodyPr/>
          <a:lstStyle/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pl-PL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Dane niezbędne do opracowania diagnozy w sześciu wyodrębnionych obszarach zostały zebrane przy pomocy kwestionariusza ankiety. </a:t>
            </a:r>
          </a:p>
          <a:p>
            <a:pPr>
              <a:buClr>
                <a:schemeClr val="accent2"/>
              </a:buClr>
              <a:buSzPct val="80000"/>
              <a:buFont typeface="Wingdings" pitchFamily="2" charset="2"/>
              <a:buChar char="Ø"/>
            </a:pPr>
            <a:r>
              <a:rPr lang="pl-PL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Dystrybucja kwestionariusza ankiety się odbywała się za pośrednictwem sieci Internet. Do dystrybucji kwestionariusza został wykorzystane narzędzie </a:t>
            </a:r>
            <a:r>
              <a:rPr lang="pl-PL" b="1" i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LimeSurvey</a:t>
            </a:r>
            <a:r>
              <a:rPr lang="pl-PL" b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 Kwestionariusz był dostępny dla bibliotekarzy w wytypowanych do badania województwach (małopolskim, warmińsko-mazurskim, zachodnio-pomorskim) w okresie od lipca do września 2010</a:t>
            </a:r>
            <a:endParaRPr lang="cs-CZ" b="1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dirty="0" smtClean="0">
                <a:effectLst/>
                <a:latin typeface="Calibri"/>
                <a:cs typeface="Calibri"/>
              </a:rPr>
              <a:t>Respondenci </a:t>
            </a:r>
            <a:r>
              <a:rPr lang="pl-PL" sz="3600" b="1" dirty="0">
                <a:effectLst/>
                <a:latin typeface="Calibri"/>
                <a:cs typeface="Calibri"/>
              </a:rPr>
              <a:t>według typu biblioteki</a:t>
            </a:r>
            <a:r>
              <a:rPr lang="cs-CZ" sz="3600" dirty="0">
                <a:effectLst/>
                <a:latin typeface="Calibri"/>
                <a:cs typeface="Calibri"/>
              </a:rPr>
              <a:t> </a:t>
            </a:r>
            <a:endParaRPr lang="pl-PL" sz="3600" dirty="0">
              <a:latin typeface="Calibri"/>
              <a:cs typeface="Calibri"/>
            </a:endParaRPr>
          </a:p>
        </p:txBody>
      </p:sp>
      <p:graphicFrame>
        <p:nvGraphicFramePr>
          <p:cNvPr id="1082" name="Object 58"/>
          <p:cNvGraphicFramePr>
            <a:graphicFrameLocks noGrp="1" noChangeAspect="1"/>
          </p:cNvGraphicFramePr>
          <p:nvPr>
            <p:ph idx="1"/>
          </p:nvPr>
        </p:nvGraphicFramePr>
        <p:xfrm>
          <a:off x="107950" y="2097088"/>
          <a:ext cx="10164763" cy="3402012"/>
        </p:xfrm>
        <a:graphic>
          <a:graphicData uri="http://schemas.openxmlformats.org/presentationml/2006/ole">
            <p:oleObj spid="_x0000_s1082" name="Dokument" r:id="rId4" imgW="5906160" imgH="1965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4400" b="1" dirty="0">
                <a:effectLst/>
                <a:latin typeface="Calibri"/>
                <a:cs typeface="Calibri"/>
              </a:rPr>
              <a:t>Respondenci </a:t>
            </a:r>
            <a:r>
              <a:rPr lang="pl-PL" sz="4400" b="1" dirty="0" smtClean="0">
                <a:effectLst/>
                <a:latin typeface="Calibri"/>
                <a:cs typeface="Calibri"/>
              </a:rPr>
              <a:t>według zajmowanego stanowiska</a:t>
            </a:r>
            <a:endParaRPr lang="pl-PL" sz="4400" dirty="0"/>
          </a:p>
        </p:txBody>
      </p:sp>
      <p:graphicFrame>
        <p:nvGraphicFramePr>
          <p:cNvPr id="2100" name="Object 52"/>
          <p:cNvGraphicFramePr>
            <a:graphicFrameLocks noGrp="1" noChangeAspect="1"/>
          </p:cNvGraphicFramePr>
          <p:nvPr>
            <p:ph idx="1"/>
          </p:nvPr>
        </p:nvGraphicFramePr>
        <p:xfrm>
          <a:off x="855663" y="1684338"/>
          <a:ext cx="7556500" cy="5173662"/>
        </p:xfrm>
        <a:graphic>
          <a:graphicData uri="http://schemas.openxmlformats.org/presentationml/2006/ole">
            <p:oleObj spid="_x0000_s2100" name="Dokument" r:id="rId4" imgW="5906160" imgH="404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l-PL" sz="4400" b="1" dirty="0">
                <a:effectLst/>
                <a:latin typeface="Calibri"/>
                <a:cs typeface="Calibri"/>
              </a:rPr>
              <a:t>Respondenci </a:t>
            </a:r>
            <a:r>
              <a:rPr lang="pl-PL" sz="4400" b="1" dirty="0" smtClean="0">
                <a:effectLst/>
                <a:latin typeface="Calibri"/>
                <a:cs typeface="Calibri"/>
              </a:rPr>
              <a:t>według stażu pracy</a:t>
            </a:r>
            <a:endParaRPr lang="pl-PL" sz="4400" dirty="0"/>
          </a:p>
        </p:txBody>
      </p:sp>
      <p:graphicFrame>
        <p:nvGraphicFramePr>
          <p:cNvPr id="3121" name="Object 49"/>
          <p:cNvGraphicFramePr>
            <a:graphicFrameLocks noGrp="1" noChangeAspect="1"/>
          </p:cNvGraphicFramePr>
          <p:nvPr>
            <p:ph idx="1"/>
          </p:nvPr>
        </p:nvGraphicFramePr>
        <p:xfrm>
          <a:off x="1765300" y="1970088"/>
          <a:ext cx="14084300" cy="3898900"/>
        </p:xfrm>
        <a:graphic>
          <a:graphicData uri="http://schemas.openxmlformats.org/presentationml/2006/ole">
            <p:oleObj spid="_x0000_s3121" name="Dokument" r:id="rId4" imgW="5906160" imgH="1627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z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Kierowniczy.thmx</Template>
  <TotalTime>515</TotalTime>
  <Words>586</Words>
  <Application>Microsoft Macintosh PowerPoint</Application>
  <PresentationFormat>On-screen Show (4:3)</PresentationFormat>
  <Paragraphs>94</Paragraphs>
  <Slides>30</Slides>
  <Notes>30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Szablon projektu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9" baseType="lpstr">
      <vt:lpstr>Palatino Linotype</vt:lpstr>
      <vt:lpstr>Arial</vt:lpstr>
      <vt:lpstr>Century Gothic</vt:lpstr>
      <vt:lpstr>Courier New</vt:lpstr>
      <vt:lpstr>Calibri</vt:lpstr>
      <vt:lpstr>Wingdings</vt:lpstr>
      <vt:lpstr>Kierowniczy</vt:lpstr>
      <vt:lpstr>Kierowniczy</vt:lpstr>
      <vt:lpstr>Dokument</vt:lpstr>
      <vt:lpstr>Maria Próchnicka  Stosowanie pragmatyki zawodowej w bibliotekach publicznych oraz naukowych </vt:lpstr>
      <vt:lpstr>Slajd 2</vt:lpstr>
      <vt:lpstr>Cel</vt:lpstr>
      <vt:lpstr>Obszary poddane diagnozie</vt:lpstr>
      <vt:lpstr>Slajd 5</vt:lpstr>
      <vt:lpstr>Metodyka badań</vt:lpstr>
      <vt:lpstr>Respondenci według typu biblioteki </vt:lpstr>
      <vt:lpstr>Respondenci według zajmowanego stanowiska</vt:lpstr>
      <vt:lpstr>Respondenci według stażu pracy</vt:lpstr>
      <vt:lpstr>Poziom i kierunek wykształcenia bibliotekarzy w bibliotekach publicznych i akademickich*,**</vt:lpstr>
      <vt:lpstr>Aktywność bibliotekarzy w podwyższaniu lub uzupełnianiu kwalifikacji</vt:lpstr>
      <vt:lpstr>Wysokość wynagrodzenia w grupie bibliotekarzy dyplomowanych w bibliotekach naukowych, których organizatorem jest wyższa uczelnia (akademickich)</vt:lpstr>
      <vt:lpstr>Wysokość wynagrodzenia w grupie pracowników służby bibliotecznej w bibliotekach naukowych, których organizatorem jest wyższa uczelnia (akademickich)</vt:lpstr>
      <vt:lpstr>Wysokość wynagrodzenia w grupie bibliotekarzy dyplomowanych w bibliotekach publicznych</vt:lpstr>
      <vt:lpstr>Wysokość wynagrodzenia w grupie pracowników służby bibliotecznej  w bibliotekach publicznych</vt:lpstr>
      <vt:lpstr>Dodatkowe formy gratyfikacji stosowane w bibliotekach*</vt:lpstr>
      <vt:lpstr>Korzystanie z dodatkowych form gratyfikacji przez bibliotekarzy</vt:lpstr>
      <vt:lpstr>Respondenci według okresu, który upłynął od ostatniej podwyżki wygrodzenia</vt:lpstr>
      <vt:lpstr>Przyczyny otrzymania podwyżki wynagrodzenia*</vt:lpstr>
      <vt:lpstr>Przyczyny awansowania w bibliotekach*</vt:lpstr>
      <vt:lpstr>Częstość zmiany miejsca pracy  w bibliotekarstwie</vt:lpstr>
      <vt:lpstr>Przyczyny zmiany miejsca pracy w obrębie branży bibliotekarskiej*</vt:lpstr>
      <vt:lpstr>Mobilność inter-branżowa bibliotekarzy - zmiana branży zatrudnienia na bibliotekarską (biblioteki akademickie)</vt:lpstr>
      <vt:lpstr>Mobilność inter-branżowa bibliotekarzy - zmiana branży zatrudnienia na bibliotekarską (biblioteki publiczne)</vt:lpstr>
      <vt:lpstr>Mobilność inter-branżowa bibliotekarzy (planowanie zmiany branży zatrudnienia) i jej kierunki</vt:lpstr>
      <vt:lpstr>Opinie bibliotekarzy dotyczące systemu awansowania </vt:lpstr>
      <vt:lpstr>Opinie bibliotekarzy dotyczące systemu awansowania </vt:lpstr>
      <vt:lpstr>Opinie bibliotekarzy dotyczące systemu awansowania </vt:lpstr>
      <vt:lpstr>Opinie bibliotekarzy dotyczące systemu awansowania </vt:lpstr>
      <vt:lpstr>Opinie bibliotekarzy dotyczące systemu awansowania </vt:lpstr>
    </vt:vector>
  </TitlesOfParts>
  <Company>Uniwersytet Jagielloński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Maria Próchnicka  Stosowanie pragmatyki zawodowej w bibliotekach publicznych oraz naukowych, których organizatorami są wyższe uczelnie publiczne, Polska Akademia Nauk oraz jednostki badawczo-rozwojowe </dc:title>
  <dc:creator>Maria Próchnicka</dc:creator>
  <cp:lastModifiedBy>.</cp:lastModifiedBy>
  <cp:revision>56</cp:revision>
  <dcterms:created xsi:type="dcterms:W3CDTF">2011-08-20T09:57:37Z</dcterms:created>
  <dcterms:modified xsi:type="dcterms:W3CDTF">2011-09-13T19:07:33Z</dcterms:modified>
</cp:coreProperties>
</file>