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8" r:id="rId4"/>
    <p:sldId id="267" r:id="rId5"/>
    <p:sldId id="258" r:id="rId6"/>
    <p:sldId id="265" r:id="rId7"/>
    <p:sldId id="260" r:id="rId8"/>
    <p:sldId id="269" r:id="rId9"/>
    <p:sldId id="270" r:id="rId10"/>
    <p:sldId id="271" r:id="rId11"/>
    <p:sldId id="272" r:id="rId12"/>
    <p:sldId id="262" r:id="rId13"/>
    <p:sldId id="261" r:id="rId14"/>
    <p:sldId id="259" r:id="rId15"/>
    <p:sldId id="273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D12FA-4968-40F0-862C-D2C32702FAED}" type="datetimeFigureOut">
              <a:rPr lang="pl-PL" smtClean="0"/>
              <a:t>2011-09-02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A8B84-9626-4297-9F70-0C3650AF1E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8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A8B84-9626-4297-9F70-0C3650AF1E8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4970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Zadania szczegółowe pokazały oczekiwania członków SBP.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A8B84-9626-4297-9F70-0C3650AF1E8C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476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4A5AF-16F9-48EE-B968-1AA77AA5BD70}" type="datetimeFigureOut">
              <a:rPr lang="pl-PL"/>
              <a:pPr>
                <a:defRPr/>
              </a:pPr>
              <a:t>2011-09-02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C5286-B322-422E-83EB-20198B1A95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09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AEE7-57FF-486F-AE37-E00810333493}" type="datetimeFigureOut">
              <a:rPr lang="pl-PL"/>
              <a:pPr>
                <a:defRPr/>
              </a:pPr>
              <a:t>2011-09-02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599BE-2AAA-4DA6-B542-2E05D197C0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E6BCF-AE73-4299-A479-A5798046E07B}" type="datetimeFigureOut">
              <a:rPr lang="pl-PL"/>
              <a:pPr>
                <a:defRPr/>
              </a:pPr>
              <a:t>2011-09-02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7B0D-EF3A-4DBE-BD7B-578C24F5B2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824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D33C4-909C-4C90-AA47-E06A94D2BAFE}" type="datetimeFigureOut">
              <a:rPr lang="pl-PL"/>
              <a:pPr>
                <a:defRPr/>
              </a:pPr>
              <a:t>2011-09-02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0A13F-80E3-420D-9758-ED5FDD4EAE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38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8240F-A542-46D6-8CFB-F596D04555EB}" type="datetimeFigureOut">
              <a:rPr lang="pl-PL"/>
              <a:pPr>
                <a:defRPr/>
              </a:pPr>
              <a:t>2011-09-02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EDAFE-6B54-4E64-8740-CD6DE55B6B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88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49BF2-6A13-444E-9EBA-791417085E7C}" type="datetimeFigureOut">
              <a:rPr lang="pl-PL"/>
              <a:pPr>
                <a:defRPr/>
              </a:pPr>
              <a:t>2011-09-02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C7808-98E0-4CD6-A5C6-0D20C60703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34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D8B5C-D739-4025-8148-E70D375E0A95}" type="datetimeFigureOut">
              <a:rPr lang="pl-PL"/>
              <a:pPr>
                <a:defRPr/>
              </a:pPr>
              <a:t>2011-09-02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BBFDB-F4EB-45E4-961B-7CD54A5857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12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344B6-5E09-4B2F-980A-BA8E23309FC6}" type="datetimeFigureOut">
              <a:rPr lang="pl-PL"/>
              <a:pPr>
                <a:defRPr/>
              </a:pPr>
              <a:t>2011-09-02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E94F5-E0C4-4555-943D-ADF06E0685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114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D60E9-0DC4-44C4-BD9B-58BFAC388549}" type="datetimeFigureOut">
              <a:rPr lang="pl-PL"/>
              <a:pPr>
                <a:defRPr/>
              </a:pPr>
              <a:t>2011-09-02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83655-3780-4470-A465-6A10BE8C0F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888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780FF-316B-4FA8-B364-76529BC1C3BD}" type="datetimeFigureOut">
              <a:rPr lang="pl-PL"/>
              <a:pPr>
                <a:defRPr/>
              </a:pPr>
              <a:t>2011-09-02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DA00D-25EC-40C4-AF90-9931A0B9A0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534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41AB1-D608-4911-9684-859949307318}" type="datetimeFigureOut">
              <a:rPr lang="pl-PL"/>
              <a:pPr>
                <a:defRPr/>
              </a:pPr>
              <a:t>2011-09-02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519E7-EEF9-4589-BBF5-A73FE175AF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336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63F97E-23F6-44E4-A654-01C4AEF9A62B}" type="datetimeFigureOut">
              <a:rPr lang="pl-PL"/>
              <a:pPr>
                <a:defRPr/>
              </a:pPr>
              <a:t>2011-09-02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39CDC2-2EDA-4091-9638-BBC31C06CD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38" y="1428750"/>
            <a:ext cx="7772400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accent5"/>
                </a:solidFill>
              </a:rPr>
              <a:t>Strategia rozwoju SBP na lata 2010-2021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42938" y="2428875"/>
            <a:ext cx="778668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Sprawozdanie 2010-2011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Maria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Burchard</a:t>
            </a:r>
            <a:b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</a:b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ZG SBP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l-P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Cel IV</a:t>
            </a:r>
            <a:b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Działania na rzecz zwiększenia dostępu </a:t>
            </a:r>
            <a:b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do różnych form nowoczesnego kształcenia </a:t>
            </a:r>
            <a:b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 doskonalenia zawodowego dla każdego bibliotekarza</a:t>
            </a:r>
            <a:endParaRPr lang="pl-PL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endParaRPr lang="pl-PL" sz="2400" dirty="0" smtClean="0"/>
          </a:p>
          <a:p>
            <a:r>
              <a:rPr lang="pl-PL" sz="2400" dirty="0" smtClean="0"/>
              <a:t>Aktywny </a:t>
            </a:r>
            <a:r>
              <a:rPr lang="pl-PL" sz="2400" dirty="0" smtClean="0"/>
              <a:t>udział SBP we wspieraniu edukacji bibliotekarzy </a:t>
            </a:r>
            <a:r>
              <a:rPr lang="pl-P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(organizowanie konferencji, seminariów, warsztatów, e-learning, działalność wydawnicza, rozbudowana informacja na portalu </a:t>
            </a:r>
            <a:r>
              <a:rPr lang="pl-P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SBP </a:t>
            </a:r>
          </a:p>
          <a:p>
            <a:endParaRPr lang="pl-PL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0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Cel </a:t>
            </a: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 </a:t>
            </a:r>
            <a:b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Zwiększenie prestiżu spo</a:t>
            </a: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ł</a:t>
            </a: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ecznego zawodu bibliotekarza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Upowszechnienie wizerunku bibliotekarza jako postaci o znaczącej pozycji w społeczeństwie </a:t>
            </a:r>
            <a:r>
              <a:rPr lang="pl-P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(akcja noc muzeów, Plebiscyt Bibliotekarz </a:t>
            </a:r>
            <a:r>
              <a:rPr lang="pl-P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Roku ścisłe powiazanie z celem III)</a:t>
            </a:r>
            <a:endParaRPr lang="pl-PL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pl-PL" sz="2400" dirty="0" smtClean="0"/>
              <a:t>Projekt działań wizerunkowych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674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11 </a:t>
            </a:r>
            <a:r>
              <a:rPr lang="pl-P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zadań realizowanych społecznie </a:t>
            </a:r>
            <a:br>
              <a:rPr lang="pl-P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l-P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oraz ramach grantów </a:t>
            </a:r>
            <a:r>
              <a:rPr lang="pl-PL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MKiDN</a:t>
            </a:r>
            <a:endParaRPr lang="pl-PL" sz="2400" dirty="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4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12 (11+ 1) zadań realizowanych w ramach </a:t>
            </a:r>
            <a:r>
              <a:rPr lang="pl-PL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grantów </a:t>
            </a:r>
            <a:r>
              <a:rPr lang="pl-PL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FRSI </a:t>
            </a:r>
            <a:r>
              <a:rPr lang="pl-PL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</a:t>
            </a:r>
            <a:r>
              <a:rPr lang="pl-PL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Wsparcie dla SBP i Budowa nowej platformy </a:t>
            </a:r>
            <a:r>
              <a:rPr lang="pl-PL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cyfrowej </a:t>
            </a:r>
            <a:r>
              <a:rPr lang="pl-PL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SBP</a:t>
            </a:r>
            <a:endParaRPr lang="pl-PL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53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Stan realizacji na wrzesień 2011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/>
              <a:t>Praktyczne przełożenie celów strategicznych szczegółowych na konkretne zadania i działania skłoniło ZG SBP do krytycznego spojrzenia na niektóre zapisy przyjęte w Strategii i ich zrewidowanie</a:t>
            </a:r>
          </a:p>
          <a:p>
            <a:r>
              <a:rPr lang="pl-PL" sz="2000" dirty="0" smtClean="0"/>
              <a:t>Zrealizowano takie działania, które stanowią fundament, do podejmowania kolejnych działań w latach następnych.</a:t>
            </a:r>
          </a:p>
          <a:p>
            <a:r>
              <a:rPr lang="pl-PL" sz="2000" dirty="0" smtClean="0"/>
              <a:t>Powołano 8 zespołów roboczych</a:t>
            </a:r>
          </a:p>
          <a:p>
            <a:r>
              <a:rPr lang="pl-PL" sz="2000" dirty="0" smtClean="0"/>
              <a:t>Zorganizowano 5 zajęć warsztatowych</a:t>
            </a:r>
          </a:p>
          <a:p>
            <a:r>
              <a:rPr lang="pl-PL" sz="2000" dirty="0" smtClean="0"/>
              <a:t>Przeprowadzono badania przedstawione w 3 raportach</a:t>
            </a:r>
          </a:p>
          <a:p>
            <a:r>
              <a:rPr lang="pl-PL" sz="2000" dirty="0" smtClean="0"/>
              <a:t>Opracowano i przyjęto do realizacji „Program działań wizerunkowych na lata 2011-2013”</a:t>
            </a:r>
          </a:p>
          <a:p>
            <a:r>
              <a:rPr lang="pl-PL" sz="2000" dirty="0" smtClean="0"/>
              <a:t>Zbudowano Portal SBP – jedno z kluczowych zadań mające przełożenie na realizację wielu działań szczegółowych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519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Dziękuję </a:t>
            </a: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za uwagę</a:t>
            </a:r>
            <a:endParaRPr lang="pl-PL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46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584175"/>
          </a:xfrm>
        </p:spPr>
        <p:txBody>
          <a:bodyPr/>
          <a:lstStyle/>
          <a:p>
            <a:r>
              <a:rPr lang="pl-PL" sz="3200" dirty="0" smtClean="0">
                <a:solidFill>
                  <a:srgbClr val="4BACC6"/>
                </a:solidFill>
              </a:rPr>
              <a:t>Misja - Wizja </a:t>
            </a:r>
            <a:endParaRPr lang="pl-PL" sz="2400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/>
          <a:lstStyle/>
          <a:p>
            <a:pPr marL="0" indent="0" algn="ctr">
              <a:buNone/>
            </a:pPr>
            <a:r>
              <a:rPr lang="pl-PL" sz="2000" dirty="0" smtClean="0"/>
              <a:t>Działanie </a:t>
            </a:r>
            <a:r>
              <a:rPr lang="pl-PL" sz="2000" dirty="0"/>
              <a:t>na rzecz rozwoju bibliotekarstwa, budowanie tożsamości zawodu bibliotekarza, integracja środowiska, a także kreowanie pozytywnego wizerunku bibliotek i zawodu </a:t>
            </a:r>
            <a:r>
              <a:rPr lang="pl-PL" sz="2000" dirty="0" smtClean="0"/>
              <a:t>bibliotekarza</a:t>
            </a:r>
            <a:r>
              <a:rPr lang="pl-PL" sz="2000" dirty="0" smtClean="0"/>
              <a:t>.</a:t>
            </a:r>
          </a:p>
          <a:p>
            <a:pPr marL="0" indent="0" algn="ctr">
              <a:buNone/>
            </a:pPr>
            <a:endParaRPr lang="pl-PL" sz="2000" dirty="0" smtClean="0"/>
          </a:p>
          <a:p>
            <a:pPr marL="0" indent="0" algn="ctr">
              <a:buNone/>
            </a:pPr>
            <a:r>
              <a:rPr lang="pl-PL" sz="2000" dirty="0" smtClean="0"/>
              <a:t>Stowarzyszenie </a:t>
            </a:r>
            <a:r>
              <a:rPr lang="pl-PL" sz="2000" dirty="0"/>
              <a:t>Bibliotekarzy Polskich przestrzenią partnerską dla rozwoju bibliotek w społeczeństwie </a:t>
            </a:r>
            <a:r>
              <a:rPr lang="pl-PL" sz="2000" dirty="0" smtClean="0"/>
              <a:t>wiedzy</a:t>
            </a:r>
            <a:r>
              <a:rPr lang="pl-PL" sz="2000" dirty="0" smtClean="0"/>
              <a:t>.</a:t>
            </a: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A6501BC0-20BD-4551-953B-7D7C1F4194E4}" type="slidenum">
              <a:rPr lang="pl-PL" sz="1400" smtClean="0"/>
              <a:pPr eaLnBrk="1" hangingPunct="1"/>
              <a:t>3</a:t>
            </a:fld>
            <a:endParaRPr lang="pl-PL" sz="1400" smtClean="0"/>
          </a:p>
        </p:txBody>
      </p:sp>
      <p:sp>
        <p:nvSpPr>
          <p:cNvPr id="717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7172" name="Symbol zastępczy zawartości 3" descr="DSCN0528102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5875" y="1412875"/>
            <a:ext cx="6786563" cy="5091113"/>
          </a:xfrm>
        </p:spPr>
      </p:pic>
    </p:spTree>
    <p:extLst>
      <p:ext uri="{BB962C8B-B14F-4D97-AF65-F5344CB8AC3E}">
        <p14:creationId xmlns:p14="http://schemas.microsoft.com/office/powerpoint/2010/main" val="396821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9CEB98DE-B50C-4584-B400-3478A4E8E118}" type="slidenum">
              <a:rPr lang="pl-PL" sz="1400" smtClean="0"/>
              <a:pPr eaLnBrk="1" hangingPunct="1"/>
              <a:t>4</a:t>
            </a:fld>
            <a:endParaRPr lang="pl-PL" sz="1400" smtClean="0"/>
          </a:p>
        </p:txBody>
      </p:sp>
      <p:sp>
        <p:nvSpPr>
          <p:cNvPr id="614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6148" name="Symbol zastępczy zawartości 3" descr="DSCN05241019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250" y="1252538"/>
            <a:ext cx="7429500" cy="5248275"/>
          </a:xfrm>
        </p:spPr>
      </p:pic>
    </p:spTree>
    <p:extLst>
      <p:ext uri="{BB962C8B-B14F-4D97-AF65-F5344CB8AC3E}">
        <p14:creationId xmlns:p14="http://schemas.microsoft.com/office/powerpoint/2010/main" val="14100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73BED3"/>
                </a:solidFill>
              </a:rPr>
              <a:t>Zadania szczegółowe </a:t>
            </a:r>
            <a:endParaRPr lang="pl-PL" dirty="0">
              <a:solidFill>
                <a:srgbClr val="73BED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 smtClean="0"/>
              <a:t>Sformułowane w końcu 2009 r. na warsztatach: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Dla przedstawicieli Okręgów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Dla przedstawicieli Sekcji i Zespołów problemowych SBP</a:t>
            </a:r>
          </a:p>
          <a:p>
            <a:pPr marL="0" indent="0">
              <a:buNone/>
            </a:pPr>
            <a:r>
              <a:rPr lang="pl-PL" sz="2400" dirty="0" smtClean="0"/>
              <a:t>Od 2010 strategia jest podstawą formułowania planów pracy ZG SBP na dany rok</a:t>
            </a:r>
          </a:p>
          <a:p>
            <a:pPr marL="0" indent="0">
              <a:buNone/>
            </a:pPr>
            <a:r>
              <a:rPr lang="pl-PL" sz="2400" dirty="0" smtClean="0"/>
              <a:t>Realizacja:</a:t>
            </a:r>
          </a:p>
          <a:p>
            <a:pPr lvl="1" indent="-342900">
              <a:buFont typeface="Arial" pitchFamily="34" charset="0"/>
              <a:buChar char="•"/>
            </a:pPr>
            <a:r>
              <a:rPr lang="pl-PL" sz="2400" dirty="0" smtClean="0"/>
              <a:t>W ramach dwóch grantów FRSI </a:t>
            </a:r>
            <a:r>
              <a:rPr lang="pl-PL" sz="1800" dirty="0" smtClean="0"/>
              <a:t>(Wzmocnienie potencjału instytucjonalnego SBP, Zbudowanie portalu SBP)</a:t>
            </a:r>
          </a:p>
          <a:p>
            <a:pPr lvl="1" indent="-342900">
              <a:buFont typeface="Arial" pitchFamily="34" charset="0"/>
              <a:buChar char="•"/>
            </a:pPr>
            <a:r>
              <a:rPr lang="pl-PL" sz="2400" dirty="0" smtClean="0"/>
              <a:t>W ramach wolontariatu, innych grantów, pracy Biura SBP</a:t>
            </a:r>
          </a:p>
        </p:txBody>
      </p:sp>
    </p:spTree>
    <p:extLst>
      <p:ext uri="{BB962C8B-B14F-4D97-AF65-F5344CB8AC3E}">
        <p14:creationId xmlns:p14="http://schemas.microsoft.com/office/powerpoint/2010/main" val="19180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65D1D0C8-3AFF-4D01-9E37-7D505A2D7A98}" type="slidenum">
              <a:rPr lang="pl-PL" sz="1400" smtClean="0"/>
              <a:pPr eaLnBrk="1" hangingPunct="1"/>
              <a:t>6</a:t>
            </a:fld>
            <a:endParaRPr lang="pl-PL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Koordynacja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 dirty="0" smtClean="0"/>
              <a:t>Elżbieta Górska – kierownik grantu Wsparcie dla SBP</a:t>
            </a:r>
          </a:p>
          <a:p>
            <a:pPr>
              <a:lnSpc>
                <a:spcPct val="90000"/>
              </a:lnSpc>
            </a:pPr>
            <a:r>
              <a:rPr lang="pl-PL" sz="2800" dirty="0" smtClean="0"/>
              <a:t>Maria Burchard – pozostałe zadania</a:t>
            </a:r>
          </a:p>
          <a:p>
            <a:pPr>
              <a:lnSpc>
                <a:spcPct val="90000"/>
              </a:lnSpc>
            </a:pPr>
            <a:r>
              <a:rPr lang="pl-PL" sz="2800" dirty="0" smtClean="0"/>
              <a:t>Biuro SBP – </a:t>
            </a:r>
            <a:r>
              <a:rPr lang="pl-PL" sz="2800" dirty="0" smtClean="0"/>
              <a:t>inne granty, obsługa </a:t>
            </a:r>
            <a:r>
              <a:rPr lang="pl-PL" sz="2800" dirty="0" smtClean="0"/>
              <a:t>i wsparcie</a:t>
            </a:r>
          </a:p>
          <a:p>
            <a:pPr>
              <a:lnSpc>
                <a:spcPct val="90000"/>
              </a:lnSpc>
            </a:pPr>
            <a:endParaRPr lang="pl-PL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 smtClean="0"/>
              <a:t>Każde zadanie to wytypowany lider, powołany zespół roboczy, określony harmonogram, wskaźniki realizacji i przypisany budżet – jeśli jest przewidziany.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 smtClean="0"/>
              <a:t>Na koniec roku </a:t>
            </a:r>
            <a:r>
              <a:rPr lang="pl-PL" sz="2400" dirty="0" smtClean="0"/>
              <a:t>wewnętrzna ewaluacja </a:t>
            </a:r>
            <a:r>
              <a:rPr lang="pl-PL" sz="2400" dirty="0" smtClean="0"/>
              <a:t>realizacji </a:t>
            </a:r>
            <a:r>
              <a:rPr lang="pl-PL" sz="2400" dirty="0" smtClean="0"/>
              <a:t>zadań, w 2012 ewaluacja przeprowadzona przez firmę zewnętrzną</a:t>
            </a:r>
            <a:r>
              <a:rPr lang="pl-PL" sz="2800" dirty="0" smtClean="0"/>
              <a:t>.</a:t>
            </a: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9502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pl-PL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5"/>
                </a:solidFill>
              </a:rPr>
              <a:t>Cel I</a:t>
            </a:r>
            <a:br>
              <a:rPr lang="pl-PL" sz="2000" dirty="0" smtClean="0">
                <a:solidFill>
                  <a:schemeClr val="accent5"/>
                </a:solidFill>
              </a:rPr>
            </a:br>
            <a:r>
              <a:rPr lang="pl-PL" sz="2000" dirty="0" smtClean="0">
                <a:solidFill>
                  <a:schemeClr val="accent5"/>
                </a:solidFill>
              </a:rPr>
              <a:t> </a:t>
            </a:r>
            <a:r>
              <a:rPr lang="pl-PL" sz="2000" dirty="0">
                <a:solidFill>
                  <a:schemeClr val="accent5"/>
                </a:solidFill>
              </a:rPr>
              <a:t>Uzyskanie przez Stowarzyszenie Bibliotekarzy Polskich realnego wpływu na kształtowanie polityki i praktyki bibliotecznej w Polsce </a:t>
            </a:r>
            <a:endParaRPr lang="pl-PL" sz="2000" dirty="0">
              <a:solidFill>
                <a:schemeClr val="accent5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pl-PL" sz="2000" dirty="0" smtClean="0"/>
              <a:t>Zwiększenie wpływu Stowarzyszenia na tworzenie uregulowań prawnych mających wpływ na rozwój bibliotek i pozycję zawodu bibliotekarza 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(projekt ustawy o bibliotekach, promocja projektu).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 smtClean="0"/>
              <a:t>Zwiększony bezpośredni udział SBP w tworzeniu i realizowaniu strategicznych programów rozwoju bibliotek 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(opracowanie założeń strategii rozwoju bibliotekarstwa polskiego w społeczeństwie wiedzy, działania FRSI) 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 smtClean="0"/>
              <a:t>Inicjowanie opracowania i upowszechnienia istniejących standardów w dziedzinie bibliotekarstwa 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(badanie efektywności bibliotek publicznych i pedagogicznych)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5110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Cel </a:t>
            </a: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II </a:t>
            </a:r>
            <a:b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Stowarzyszenie </a:t>
            </a:r>
            <a:r>
              <a:rPr lang="pl-PL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Bibliotekarzy Polskich </a:t>
            </a: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ważnym partnerem w tworzeniu społeczeństwa wiedzy</a:t>
            </a:r>
            <a:endParaRPr lang="pl-PL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pl-PL" sz="2000" dirty="0" smtClean="0"/>
              <a:t>Rozwijanie współpracy z organizacjami krajowymi związanymi z sektorem książki 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</a:t>
            </a:r>
            <a:r>
              <a:rPr lang="pl-PL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Zautoamatyzowany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system </a:t>
            </a:r>
            <a:r>
              <a:rPr lang="pl-PL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wypożyczeń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międzybibliotecznych, działania na rzecz rozwoju czytelnict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wa 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 Tydzień bibliotek, , inne konkursy, targi, ).</a:t>
            </a:r>
            <a:endParaRPr lang="pl-PL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pl-PL" sz="2000" dirty="0" smtClean="0"/>
              <a:t>Zwiększenie udziału i znaczenia SBP w bibliotecznych </a:t>
            </a:r>
            <a:r>
              <a:rPr lang="pl-PL" sz="2000" dirty="0" smtClean="0"/>
              <a:t>międzynarodowych organizacjach </a:t>
            </a:r>
            <a:r>
              <a:rPr lang="pl-PL" sz="2000" dirty="0" smtClean="0"/>
              <a:t>zawodowych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solidFill>
                  <a:schemeClr val="accent5"/>
                </a:solidFill>
              </a:rPr>
              <a:t>(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Udział 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przedstawicieli SBP w konferencjach i seminariach międzynarodowych IFLA, LIBER, EBLIDA)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 smtClean="0"/>
              <a:t>Współpraca z uczelniami i szkołami w zakresie kształcenia bibliotekarzy  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(Ustalenie zagadnień priorytetowych i wspólnych działań w zakresie kształcenia 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bibliotekarzy</a:t>
            </a:r>
          </a:p>
          <a:p>
            <a:pPr marL="457200" indent="-457200">
              <a:buFont typeface="+mj-lt"/>
              <a:buAutoNum type="arabicParenR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1385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Cel </a:t>
            </a: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III</a:t>
            </a:r>
            <a:b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Zwiększenie znaczenia SBP w działaniu </a:t>
            </a:r>
            <a:b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l-PL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na rzecz środowiska bibliotekarzy</a:t>
            </a:r>
            <a:endParaRPr lang="pl-PL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Doskonalenie komunikacji ze środowiskiem bibliotekarzy z wykorzystaniem nowych technologii </a:t>
            </a:r>
            <a:r>
              <a:rPr lang="pl-PL" sz="2400" dirty="0" smtClean="0">
                <a:solidFill>
                  <a:schemeClr val="accent5"/>
                </a:solidFill>
              </a:rPr>
              <a:t>(nowa platforma cyfrowa, zacieśnienie współpracy z bibliotekarzami bibliotek naukowych, pedagogicznych i szkolnych – zmierzanie ku wizji bibliotekarstwa </a:t>
            </a:r>
            <a:r>
              <a:rPr lang="pl-PL" sz="2400" dirty="0" err="1" smtClean="0">
                <a:solidFill>
                  <a:schemeClr val="accent5"/>
                </a:solidFill>
              </a:rPr>
              <a:t>ponadresortowego</a:t>
            </a:r>
            <a:r>
              <a:rPr lang="pl-PL" sz="2400" dirty="0" smtClean="0">
                <a:solidFill>
                  <a:schemeClr val="accent5"/>
                </a:solidFill>
              </a:rPr>
              <a:t>)</a:t>
            </a:r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smtClean="0"/>
              <a:t>Zwiększenie </a:t>
            </a:r>
            <a:r>
              <a:rPr lang="pl-PL" sz="2400" dirty="0" smtClean="0"/>
              <a:t>liczby osób aktywnie działających w SBP </a:t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 Cykliczna organizacja Forum Młodych Bibliotekarzy – Lublin 2010, Poznań 2011)</a:t>
            </a:r>
            <a:endParaRPr lang="pl-PL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493</Words>
  <Application>Microsoft Office PowerPoint</Application>
  <PresentationFormat>Pokaz na ekranie (4:3)</PresentationFormat>
  <Paragraphs>57</Paragraphs>
  <Slides>15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Strategia rozwoju SBP na lata 2010-2021</vt:lpstr>
      <vt:lpstr>Misja - Wizja </vt:lpstr>
      <vt:lpstr>Prezentacja programu PowerPoint</vt:lpstr>
      <vt:lpstr>Prezentacja programu PowerPoint</vt:lpstr>
      <vt:lpstr>Zadania szczegółowe </vt:lpstr>
      <vt:lpstr>Koordynacja</vt:lpstr>
      <vt:lpstr> Cel I  Uzyskanie przez Stowarzyszenie Bibliotekarzy Polskich realnego wpływu na kształtowanie polityki i praktyki bibliotecznej w Polsce </vt:lpstr>
      <vt:lpstr>Cel II  Stowarzyszenie Bibliotekarzy Polskich ważnym partnerem w tworzeniu społeczeństwa wiedzy</vt:lpstr>
      <vt:lpstr>Cel III Zwiększenie znaczenia SBP w działaniu  na rzecz środowiska bibliotekarzy</vt:lpstr>
      <vt:lpstr>  Cel IV Działania na rzecz zwiększenia dostępu  do różnych form nowoczesnego kształcenia  i doskonalenia zawodowego dla każdego bibliotekarza</vt:lpstr>
      <vt:lpstr>Cel V  Zwiększenie prestiżu społecznego zawodu bibliotekarza</vt:lpstr>
      <vt:lpstr>11 zadań realizowanych społecznie  oraz ramach grantów MKiDN</vt:lpstr>
      <vt:lpstr>12 (11+ 1) zadań realizowanych w ramach grantów FRSI  – Wsparcie dla SBP i Budowa nowej platformy  cyfrowej SBP</vt:lpstr>
      <vt:lpstr>Stan realizacji na wrzesień 2011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rez</dc:creator>
  <cp:lastModifiedBy>Windows User</cp:lastModifiedBy>
  <cp:revision>33</cp:revision>
  <dcterms:created xsi:type="dcterms:W3CDTF">2011-06-07T21:25:52Z</dcterms:created>
  <dcterms:modified xsi:type="dcterms:W3CDTF">2011-09-02T10:15:31Z</dcterms:modified>
</cp:coreProperties>
</file>