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sldIdLst>
    <p:sldId id="256" r:id="rId2"/>
    <p:sldId id="258" r:id="rId3"/>
    <p:sldId id="259" r:id="rId4"/>
    <p:sldId id="257" r:id="rId5"/>
    <p:sldId id="272" r:id="rId6"/>
    <p:sldId id="269" r:id="rId7"/>
    <p:sldId id="262" r:id="rId8"/>
    <p:sldId id="266" r:id="rId9"/>
    <p:sldId id="265" r:id="rId10"/>
    <p:sldId id="267" r:id="rId11"/>
    <p:sldId id="268" r:id="rId12"/>
    <p:sldId id="263" r:id="rId13"/>
    <p:sldId id="270" r:id="rId14"/>
    <p:sldId id="273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C61F-DA03-401F-B2D9-8125B641C1D6}" type="datetimeFigureOut">
              <a:rPr lang="pl-PL" smtClean="0"/>
              <a:pPr/>
              <a:t>2012-11-09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BA6CF5-8F24-4993-866E-E0CFBC1A805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C61F-DA03-401F-B2D9-8125B641C1D6}" type="datetimeFigureOut">
              <a:rPr lang="pl-PL" smtClean="0"/>
              <a:pPr/>
              <a:t>2012-11-09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6CF5-8F24-4993-866E-E0CFBC1A80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C61F-DA03-401F-B2D9-8125B641C1D6}" type="datetimeFigureOut">
              <a:rPr lang="pl-PL" smtClean="0"/>
              <a:pPr/>
              <a:t>2012-11-09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6CF5-8F24-4993-866E-E0CFBC1A80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C61F-DA03-401F-B2D9-8125B641C1D6}" type="datetimeFigureOut">
              <a:rPr lang="pl-PL" smtClean="0"/>
              <a:pPr/>
              <a:t>2012-11-09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6CF5-8F24-4993-866E-E0CFBC1A80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C61F-DA03-401F-B2D9-8125B641C1D6}" type="datetimeFigureOut">
              <a:rPr lang="pl-PL" smtClean="0"/>
              <a:pPr/>
              <a:t>2012-11-09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6CF5-8F24-4993-866E-E0CFBC1A80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C61F-DA03-401F-B2D9-8125B641C1D6}" type="datetimeFigureOut">
              <a:rPr lang="pl-PL" smtClean="0"/>
              <a:pPr/>
              <a:t>2012-11-09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6CF5-8F24-4993-866E-E0CFBC1A805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C61F-DA03-401F-B2D9-8125B641C1D6}" type="datetimeFigureOut">
              <a:rPr lang="pl-PL" smtClean="0"/>
              <a:pPr/>
              <a:t>2012-11-09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6CF5-8F24-4993-866E-E0CFBC1A805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C61F-DA03-401F-B2D9-8125B641C1D6}" type="datetimeFigureOut">
              <a:rPr lang="pl-PL" smtClean="0"/>
              <a:pPr/>
              <a:t>2012-11-09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6CF5-8F24-4993-866E-E0CFBC1A80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C61F-DA03-401F-B2D9-8125B641C1D6}" type="datetimeFigureOut">
              <a:rPr lang="pl-PL" smtClean="0"/>
              <a:pPr/>
              <a:t>2012-11-09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6CF5-8F24-4993-866E-E0CFBC1A80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C61F-DA03-401F-B2D9-8125B641C1D6}" type="datetimeFigureOut">
              <a:rPr lang="pl-PL" smtClean="0"/>
              <a:pPr/>
              <a:t>2012-11-09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6CF5-8F24-4993-866E-E0CFBC1A80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C61F-DA03-401F-B2D9-8125B641C1D6}" type="datetimeFigureOut">
              <a:rPr lang="pl-PL" smtClean="0"/>
              <a:pPr/>
              <a:t>2012-11-09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6CF5-8F24-4993-866E-E0CFBC1A80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5FDCC61F-DA03-401F-B2D9-8125B641C1D6}" type="datetimeFigureOut">
              <a:rPr lang="pl-PL" smtClean="0"/>
              <a:pPr/>
              <a:t>2012-11-09</a:t>
            </a:fld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9BA6CF5-8F24-4993-866E-E0CFBC1A805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norblin.bn.org.pl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558608" cy="2808313"/>
          </a:xfrm>
        </p:spPr>
        <p:txBody>
          <a:bodyPr>
            <a:normAutofit fontScale="90000"/>
          </a:bodyPr>
          <a:lstStyle/>
          <a:p>
            <a:r>
              <a:rPr lang="pl-PL" dirty="0"/>
              <a:t>Biblioteka Narodowa jako </a:t>
            </a:r>
            <a:r>
              <a:rPr lang="pl-PL" dirty="0" smtClean="0"/>
              <a:t>Centrum </a:t>
            </a:r>
            <a:r>
              <a:rPr lang="pl-PL" dirty="0"/>
              <a:t>K</a:t>
            </a:r>
            <a:r>
              <a:rPr lang="pl-PL" dirty="0" smtClean="0"/>
              <a:t>ompetencji </a:t>
            </a:r>
            <a:r>
              <a:rPr lang="pl-PL" dirty="0"/>
              <a:t>digitalizacji zbiorów bibliotecznych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95400" y="4437112"/>
            <a:ext cx="6400800" cy="1368152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Agnieszka </a:t>
            </a:r>
            <a:r>
              <a:rPr lang="pl-PL" dirty="0" err="1" smtClean="0"/>
              <a:t>Leszyńska</a:t>
            </a:r>
            <a:endParaRPr lang="pl-PL" dirty="0" smtClean="0"/>
          </a:p>
          <a:p>
            <a:r>
              <a:rPr lang="pl-PL" dirty="0" err="1" smtClean="0"/>
              <a:t>cBN</a:t>
            </a:r>
            <a:r>
              <a:rPr lang="pl-PL" dirty="0" smtClean="0"/>
              <a:t> POLONA</a:t>
            </a:r>
          </a:p>
          <a:p>
            <a:r>
              <a:rPr lang="pl-PL" sz="3200" dirty="0" err="1" smtClean="0"/>
              <a:t>www.polona.pl</a:t>
            </a:r>
            <a:endParaRPr lang="pl-PL" sz="32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ni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628800"/>
            <a:ext cx="8229600" cy="35324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zoo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412776"/>
            <a:ext cx="8229600" cy="3857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914400" y="404665"/>
            <a:ext cx="7315200" cy="936103"/>
          </a:xfrm>
        </p:spPr>
        <p:txBody>
          <a:bodyPr/>
          <a:lstStyle/>
          <a:p>
            <a:pPr algn="ctr"/>
            <a:r>
              <a:rPr lang="pl-PL" dirty="0" smtClean="0"/>
              <a:t>CMS</a:t>
            </a:r>
            <a:endParaRPr lang="pl-PL" dirty="0"/>
          </a:p>
        </p:txBody>
      </p:sp>
      <p:pic>
        <p:nvPicPr>
          <p:cNvPr id="4" name="Symbol zastępczy zawartości 3" descr="cm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700808"/>
            <a:ext cx="8064896" cy="43155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60649"/>
            <a:ext cx="7315200" cy="864095"/>
          </a:xfrm>
        </p:spPr>
        <p:txBody>
          <a:bodyPr>
            <a:normAutofit/>
          </a:bodyPr>
          <a:lstStyle/>
          <a:p>
            <a:pPr algn="ctr"/>
            <a:r>
              <a:rPr lang="pl-PL" cap="small" dirty="0" smtClean="0"/>
              <a:t>plany</a:t>
            </a:r>
            <a:endParaRPr lang="pl-PL" cap="smal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700808"/>
            <a:ext cx="8352928" cy="4608512"/>
          </a:xfrm>
        </p:spPr>
        <p:txBody>
          <a:bodyPr>
            <a:normAutofit/>
          </a:bodyPr>
          <a:lstStyle/>
          <a:p>
            <a:r>
              <a:rPr lang="pl-PL" sz="2800" dirty="0" smtClean="0">
                <a:latin typeface="+mj-lt"/>
              </a:rPr>
              <a:t>Uruchomienie nowej biblioteki cyfrowej</a:t>
            </a:r>
          </a:p>
          <a:p>
            <a:r>
              <a:rPr lang="pl-PL" sz="2800" dirty="0" smtClean="0">
                <a:latin typeface="+mj-lt"/>
              </a:rPr>
              <a:t>Badanie użytkowników bibliotek cyfrowych</a:t>
            </a:r>
          </a:p>
          <a:p>
            <a:r>
              <a:rPr lang="pl-PL" sz="2800" dirty="0" smtClean="0">
                <a:latin typeface="+mj-lt"/>
              </a:rPr>
              <a:t>Akcje promocyjne skierowane do uczniów gimnazjów i liceów jako twórców w </a:t>
            </a:r>
            <a:r>
              <a:rPr lang="pl-PL" sz="2800" dirty="0">
                <a:latin typeface="+mj-lt"/>
              </a:rPr>
              <a:t>ś</a:t>
            </a:r>
            <a:r>
              <a:rPr lang="pl-PL" sz="2800" dirty="0" smtClean="0">
                <a:latin typeface="+mj-lt"/>
              </a:rPr>
              <a:t>wiecie cyfrowym</a:t>
            </a:r>
          </a:p>
          <a:p>
            <a:r>
              <a:rPr lang="pl-PL" sz="2800" dirty="0" smtClean="0">
                <a:latin typeface="+mj-lt"/>
              </a:rPr>
              <a:t>Rozbudowa oferty szkoleniowej dla bibliotekarzy cyfrowych</a:t>
            </a:r>
            <a:endParaRPr lang="pl-PL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2400" dirty="0" smtClean="0"/>
              <a:t>Agnieszka </a:t>
            </a:r>
            <a:r>
              <a:rPr lang="pl-PL" sz="2400" dirty="0" err="1" smtClean="0"/>
              <a:t>Leszyńska</a:t>
            </a:r>
            <a:endParaRPr lang="pl-PL" sz="2400" dirty="0" smtClean="0"/>
          </a:p>
          <a:p>
            <a:pPr algn="ctr">
              <a:buNone/>
            </a:pPr>
            <a:r>
              <a:rPr lang="pl-PL" sz="2400" dirty="0" err="1" smtClean="0"/>
              <a:t>a.leszynska@bn.org.pl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60649"/>
            <a:ext cx="7315200" cy="864095"/>
          </a:xfrm>
        </p:spPr>
        <p:txBody>
          <a:bodyPr>
            <a:normAutofit/>
          </a:bodyPr>
          <a:lstStyle/>
          <a:p>
            <a:pPr algn="ctr"/>
            <a:r>
              <a:rPr lang="pl-PL" sz="4000" cap="small" dirty="0" smtClean="0">
                <a:solidFill>
                  <a:schemeClr val="tx1"/>
                </a:solidFill>
              </a:rPr>
              <a:t>Zadania</a:t>
            </a:r>
            <a:endParaRPr lang="pl-PL" sz="4000" cap="small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851920" y="1600200"/>
            <a:ext cx="4968552" cy="4525963"/>
          </a:xfrm>
        </p:spPr>
        <p:txBody>
          <a:bodyPr>
            <a:normAutofit fontScale="92500" lnSpcReduction="20000"/>
          </a:bodyPr>
          <a:lstStyle/>
          <a:p>
            <a:r>
              <a:rPr lang="pl-PL" sz="2800" dirty="0">
                <a:latin typeface="Calibri" pitchFamily="34" charset="0"/>
                <a:cs typeface="Calibri" pitchFamily="34" charset="0"/>
              </a:rPr>
              <a:t>wdrażanie zmian technologicznych dotyczących</a:t>
            </a:r>
          </a:p>
          <a:p>
            <a:pPr>
              <a:buNone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	digitalizacji i </a:t>
            </a:r>
            <a:r>
              <a:rPr lang="pl-PL" sz="2800" dirty="0">
                <a:latin typeface="Calibri" pitchFamily="34" charset="0"/>
                <a:cs typeface="Calibri" pitchFamily="34" charset="0"/>
              </a:rPr>
              <a:t>przechowywania danych 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cyfrowych</a:t>
            </a:r>
            <a:endParaRPr lang="pl-PL" sz="2800" dirty="0">
              <a:latin typeface="Calibri" pitchFamily="34" charset="0"/>
              <a:cs typeface="Calibri" pitchFamily="34" charset="0"/>
            </a:endParaRPr>
          </a:p>
          <a:p>
            <a:r>
              <a:rPr lang="pl-PL" sz="2800" dirty="0" smtClean="0">
                <a:latin typeface="Calibri" pitchFamily="34" charset="0"/>
                <a:cs typeface="Calibri" pitchFamily="34" charset="0"/>
              </a:rPr>
              <a:t>koordynacja </a:t>
            </a:r>
            <a:r>
              <a:rPr lang="pl-PL" sz="2800" dirty="0">
                <a:latin typeface="Calibri" pitchFamily="34" charset="0"/>
                <a:cs typeface="Calibri" pitchFamily="34" charset="0"/>
              </a:rPr>
              <a:t>w zakresie gromadzenia i przechowywania zasobów 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cyfrowych</a:t>
            </a:r>
            <a:endParaRPr lang="pl-PL" sz="2800" dirty="0">
              <a:latin typeface="Calibri" pitchFamily="34" charset="0"/>
              <a:cs typeface="Calibri" pitchFamily="34" charset="0"/>
            </a:endParaRPr>
          </a:p>
          <a:p>
            <a:r>
              <a:rPr lang="pl-PL" sz="2800" dirty="0" smtClean="0">
                <a:latin typeface="Calibri" pitchFamily="34" charset="0"/>
                <a:cs typeface="Calibri" pitchFamily="34" charset="0"/>
              </a:rPr>
              <a:t>edukacja </a:t>
            </a:r>
            <a:r>
              <a:rPr lang="pl-PL" sz="2800" dirty="0">
                <a:latin typeface="Calibri" pitchFamily="34" charset="0"/>
                <a:cs typeface="Calibri" pitchFamily="34" charset="0"/>
              </a:rPr>
              <a:t>kadr instytucji kultury prowadzących 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digitalizację</a:t>
            </a:r>
            <a:endParaRPr lang="pl-PL" sz="2800" dirty="0">
              <a:latin typeface="Calibri" pitchFamily="34" charset="0"/>
              <a:cs typeface="Calibri" pitchFamily="34" charset="0"/>
            </a:endParaRPr>
          </a:p>
          <a:p>
            <a:r>
              <a:rPr lang="pl-PL" sz="2800" dirty="0" smtClean="0">
                <a:latin typeface="Calibri" pitchFamily="34" charset="0"/>
                <a:cs typeface="Calibri" pitchFamily="34" charset="0"/>
              </a:rPr>
              <a:t>udostępnianie </a:t>
            </a:r>
            <a:r>
              <a:rPr lang="pl-PL" sz="2800" dirty="0">
                <a:latin typeface="Calibri" pitchFamily="34" charset="0"/>
                <a:cs typeface="Calibri" pitchFamily="34" charset="0"/>
              </a:rPr>
              <a:t>materiałów </a:t>
            </a:r>
            <a:r>
              <a:rPr lang="pl-PL" sz="2800" dirty="0" err="1" smtClean="0">
                <a:latin typeface="Calibri" pitchFamily="34" charset="0"/>
                <a:cs typeface="Calibri" pitchFamily="34" charset="0"/>
              </a:rPr>
              <a:t>zdigitalizowanych</a:t>
            </a:r>
            <a:endParaRPr lang="pl-PL" sz="28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	promocja </a:t>
            </a:r>
            <a:r>
              <a:rPr lang="pl-PL" sz="2800" dirty="0">
                <a:latin typeface="Calibri" pitchFamily="34" charset="0"/>
                <a:cs typeface="Calibri" pitchFamily="34" charset="0"/>
              </a:rPr>
              <a:t>zasobów 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cyfrowych</a:t>
            </a:r>
            <a:endParaRPr lang="pl-PL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44824"/>
            <a:ext cx="3024336" cy="406269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188641"/>
            <a:ext cx="7315200" cy="1512167"/>
          </a:xfrm>
        </p:spPr>
        <p:txBody>
          <a:bodyPr>
            <a:noAutofit/>
          </a:bodyPr>
          <a:lstStyle/>
          <a:p>
            <a:r>
              <a:rPr lang="pl-PL" sz="3200" cap="small" dirty="0" smtClean="0"/>
              <a:t>wdrażanie zmian technologicznych dotyczących digitalizacji i przechowywania danych cyfrowych</a:t>
            </a:r>
            <a:endParaRPr lang="pl-PL" sz="3200" cap="smal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67544" y="1916832"/>
            <a:ext cx="5328592" cy="4419960"/>
          </a:xfrm>
        </p:spPr>
        <p:txBody>
          <a:bodyPr>
            <a:normAutofit fontScale="62500" lnSpcReduction="20000"/>
          </a:bodyPr>
          <a:lstStyle/>
          <a:p>
            <a:endParaRPr lang="pl-PL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pl-PL" sz="3800" dirty="0" smtClean="0">
                <a:latin typeface="Calibri" pitchFamily="34" charset="0"/>
                <a:cs typeface="Calibri" pitchFamily="34" charset="0"/>
              </a:rPr>
              <a:t>Prace nad oprogramowaniem do obsługi procesów związanych z digitalizacją</a:t>
            </a:r>
          </a:p>
          <a:p>
            <a:r>
              <a:rPr lang="pl-PL" sz="3800" dirty="0" smtClean="0">
                <a:latin typeface="Calibri" pitchFamily="34" charset="0"/>
                <a:cs typeface="Calibri" pitchFamily="34" charset="0"/>
              </a:rPr>
              <a:t>Zasady udostępniania dokumentów cyfrowych przygotowane jako część opracowania funkcjonalności nowego interfejsu biblioteki cyfrowej</a:t>
            </a:r>
          </a:p>
          <a:p>
            <a:r>
              <a:rPr lang="pl-PL" sz="3800" dirty="0" smtClean="0">
                <a:latin typeface="Calibri" pitchFamily="34" charset="0"/>
                <a:cs typeface="Calibri" pitchFamily="34" charset="0"/>
              </a:rPr>
              <a:t>Wytyczne </a:t>
            </a:r>
            <a:r>
              <a:rPr lang="pl-PL" sz="3800" dirty="0">
                <a:latin typeface="Calibri" pitchFamily="34" charset="0"/>
                <a:cs typeface="Calibri" pitchFamily="34" charset="0"/>
              </a:rPr>
              <a:t>skanowania obiektów, które mają być poddane procesowi optycznego rozpoznawania </a:t>
            </a:r>
            <a:r>
              <a:rPr lang="pl-PL" sz="3800" dirty="0" smtClean="0">
                <a:latin typeface="Calibri" pitchFamily="34" charset="0"/>
                <a:cs typeface="Calibri" pitchFamily="34" charset="0"/>
              </a:rPr>
              <a:t>tekstu (OCR)</a:t>
            </a:r>
          </a:p>
          <a:p>
            <a:r>
              <a:rPr lang="pl-PL" sz="3800" dirty="0" smtClean="0">
                <a:latin typeface="Calibri" pitchFamily="34" charset="0"/>
                <a:cs typeface="Calibri" pitchFamily="34" charset="0"/>
              </a:rPr>
              <a:t>Zakończenie prac związanych z budową pomieszczeń serwerowni</a:t>
            </a:r>
            <a:endParaRPr lang="pl-PL" sz="3800" dirty="0">
              <a:latin typeface="Calibri" pitchFamily="34" charset="0"/>
              <a:cs typeface="Calibri" pitchFamily="34" charset="0"/>
            </a:endParaRPr>
          </a:p>
          <a:p>
            <a:endParaRPr lang="pl-PL" sz="3800" dirty="0"/>
          </a:p>
          <a:p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132856"/>
            <a:ext cx="2929546" cy="381642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80120"/>
          </a:xfrm>
        </p:spPr>
        <p:txBody>
          <a:bodyPr>
            <a:noAutofit/>
          </a:bodyPr>
          <a:lstStyle/>
          <a:p>
            <a:r>
              <a:rPr lang="pl-PL" sz="3200" cap="small" dirty="0"/>
              <a:t>K</a:t>
            </a:r>
            <a:r>
              <a:rPr lang="pl-PL" sz="3200" cap="small" dirty="0" smtClean="0"/>
              <a:t>oordynacja </a:t>
            </a:r>
            <a:r>
              <a:rPr lang="pl-PL" sz="3200" cap="small" dirty="0"/>
              <a:t>gromadzenia i przechowywania zasobów cyfrowych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pl-PL" sz="2400" dirty="0" smtClean="0">
                <a:latin typeface="+mj-lt"/>
              </a:rPr>
              <a:t>Analiza </a:t>
            </a:r>
            <a:r>
              <a:rPr lang="pl-PL" sz="2400" dirty="0">
                <a:latin typeface="+mj-lt"/>
              </a:rPr>
              <a:t>i ocena wartości ogólnej i szczegółowej wniosków złożonych do Wieloletniego Programu Rządowego Kultura+, priorytet „Digitalizacja</a:t>
            </a:r>
            <a:r>
              <a:rPr lang="pl-PL" sz="2400" dirty="0" smtClean="0">
                <a:latin typeface="+mj-lt"/>
              </a:rPr>
              <a:t>”</a:t>
            </a:r>
          </a:p>
          <a:p>
            <a:r>
              <a:rPr lang="pl-PL" sz="2400" dirty="0">
                <a:latin typeface="+mj-lt"/>
              </a:rPr>
              <a:t>Opracowanie i publikacja w serwisie WWW BN zaleceń co do przekazywania obiektów i </a:t>
            </a:r>
            <a:r>
              <a:rPr lang="pl-PL" sz="2400" dirty="0" err="1">
                <a:latin typeface="+mj-lt"/>
              </a:rPr>
              <a:t>metadanych</a:t>
            </a:r>
            <a:r>
              <a:rPr lang="pl-PL" sz="2400" dirty="0">
                <a:latin typeface="+mj-lt"/>
              </a:rPr>
              <a:t> dla </a:t>
            </a:r>
            <a:r>
              <a:rPr lang="pl-PL" sz="2400" dirty="0" smtClean="0">
                <a:latin typeface="+mj-lt"/>
              </a:rPr>
              <a:t>obiektów kierowanych </a:t>
            </a:r>
            <a:r>
              <a:rPr lang="pl-PL" sz="2400" dirty="0">
                <a:latin typeface="+mj-lt"/>
              </a:rPr>
              <a:t>do BN w ramach programu Kultura</a:t>
            </a:r>
            <a:r>
              <a:rPr lang="pl-PL" sz="2400" dirty="0" smtClean="0">
                <a:latin typeface="+mj-lt"/>
              </a:rPr>
              <a:t>+</a:t>
            </a:r>
          </a:p>
          <a:p>
            <a:r>
              <a:rPr lang="pl-PL" sz="2400" dirty="0">
                <a:latin typeface="+mj-lt"/>
              </a:rPr>
              <a:t>Pozyskiwanie, archiwizacja i udostępnianie publikacji elektronicznych (naturalnych dokumentów cyfrowych</a:t>
            </a:r>
            <a:r>
              <a:rPr lang="pl-PL" sz="2400" dirty="0" smtClean="0">
                <a:latin typeface="+mj-lt"/>
              </a:rPr>
              <a:t>) </a:t>
            </a:r>
            <a:endParaRPr lang="pl-PL" sz="2400" dirty="0">
              <a:latin typeface="+mj-lt"/>
            </a:endParaRPr>
          </a:p>
          <a:p>
            <a:endParaRPr lang="pl-PL" sz="1600" dirty="0"/>
          </a:p>
          <a:p>
            <a:endParaRPr lang="pl-PL" sz="1600" dirty="0" smtClean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04665"/>
            <a:ext cx="7315200" cy="1296143"/>
          </a:xfrm>
        </p:spPr>
        <p:txBody>
          <a:bodyPr>
            <a:normAutofit fontScale="90000"/>
          </a:bodyPr>
          <a:lstStyle/>
          <a:p>
            <a:r>
              <a:rPr lang="pl-PL" cap="small" dirty="0" smtClean="0"/>
              <a:t>edukacja kadr instytucji kultury prowadzących digitalizację</a:t>
            </a:r>
            <a:endParaRPr lang="pl-PL" cap="smal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71600" y="2132856"/>
            <a:ext cx="7632848" cy="4104456"/>
          </a:xfrm>
        </p:spPr>
        <p:txBody>
          <a:bodyPr>
            <a:normAutofit/>
          </a:bodyPr>
          <a:lstStyle/>
          <a:p>
            <a:r>
              <a:rPr lang="pl-PL" sz="2800" dirty="0" smtClean="0">
                <a:latin typeface="Calibri" pitchFamily="34" charset="0"/>
                <a:cs typeface="Calibri" pitchFamily="34" charset="0"/>
              </a:rPr>
              <a:t>Kursy „Projekt digitalizacyjny dla małych i średnich instytucji kultury”</a:t>
            </a:r>
          </a:p>
          <a:p>
            <a:r>
              <a:rPr lang="pl-PL" sz="2800" dirty="0" smtClean="0">
                <a:latin typeface="Calibri" pitchFamily="34" charset="0"/>
                <a:cs typeface="Calibri" pitchFamily="34" charset="0"/>
              </a:rPr>
              <a:t>Staże w Zakładzie Cyfrowej Biblioteki Narodowej </a:t>
            </a:r>
            <a:r>
              <a:rPr lang="pl-PL" sz="2800" dirty="0" err="1" smtClean="0">
                <a:latin typeface="Calibri" pitchFamily="34" charset="0"/>
                <a:cs typeface="Calibri" pitchFamily="34" charset="0"/>
              </a:rPr>
              <a:t>Polona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 oraz Zakładzie Reprografii i Digitalizacji Zbiorów</a:t>
            </a:r>
          </a:p>
          <a:p>
            <a:r>
              <a:rPr lang="pl-PL" sz="2800" dirty="0" smtClean="0">
                <a:latin typeface="Calibri" pitchFamily="34" charset="0"/>
                <a:cs typeface="Calibri" pitchFamily="34" charset="0"/>
              </a:rPr>
              <a:t>Szkolenia dla bibliotekarzy we współpracy z Instytutem Książki</a:t>
            </a:r>
            <a:endParaRPr lang="pl-PL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1"/>
            <a:ext cx="7762056" cy="1584175"/>
          </a:xfrm>
        </p:spPr>
        <p:txBody>
          <a:bodyPr>
            <a:noAutofit/>
          </a:bodyPr>
          <a:lstStyle/>
          <a:p>
            <a:r>
              <a:rPr lang="pl-PL" sz="3000" cap="small" dirty="0" smtClean="0"/>
              <a:t>udostępnianie materiałów </a:t>
            </a:r>
            <a:br>
              <a:rPr lang="pl-PL" sz="3000" cap="small" dirty="0" smtClean="0"/>
            </a:br>
            <a:r>
              <a:rPr lang="pl-PL" sz="3000" cap="small" dirty="0" err="1" smtClean="0"/>
              <a:t>zdigitalizowanych</a:t>
            </a:r>
            <a:r>
              <a:rPr lang="pl-PL" sz="3000" cap="small" dirty="0" smtClean="0"/>
              <a:t>;</a:t>
            </a:r>
            <a:br>
              <a:rPr lang="pl-PL" sz="3000" cap="small" dirty="0" smtClean="0"/>
            </a:br>
            <a:r>
              <a:rPr lang="pl-PL" sz="3000" cap="small" dirty="0" smtClean="0"/>
              <a:t>promocja zasobów cyfrowych</a:t>
            </a:r>
            <a:endParaRPr lang="pl-PL" sz="3000" cap="smal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23528" y="2132856"/>
            <a:ext cx="5472608" cy="4464496"/>
          </a:xfrm>
        </p:spPr>
        <p:txBody>
          <a:bodyPr>
            <a:noAutofit/>
          </a:bodyPr>
          <a:lstStyle/>
          <a:p>
            <a:r>
              <a:rPr lang="pl-PL" sz="2400" dirty="0" err="1" smtClean="0">
                <a:latin typeface="+mj-lt"/>
              </a:rPr>
              <a:t>Zdigitalizowanych</a:t>
            </a:r>
            <a:r>
              <a:rPr lang="pl-PL" sz="2400" dirty="0" smtClean="0">
                <a:latin typeface="+mj-lt"/>
              </a:rPr>
              <a:t> ok. 110 000 obiektów</a:t>
            </a:r>
          </a:p>
          <a:p>
            <a:r>
              <a:rPr lang="pl-PL" sz="2400" dirty="0" smtClean="0">
                <a:latin typeface="+mj-lt"/>
              </a:rPr>
              <a:t>Udostępnionych ok. 65 000 obiektów </a:t>
            </a:r>
          </a:p>
          <a:p>
            <a:r>
              <a:rPr lang="pl-PL" sz="2400" dirty="0" smtClean="0">
                <a:latin typeface="+mj-lt"/>
              </a:rPr>
              <a:t>Kolekcje cyfrowe, wystawy, Metro, FB</a:t>
            </a:r>
          </a:p>
          <a:p>
            <a:r>
              <a:rPr lang="pl-PL" sz="2400" dirty="0" smtClean="0">
                <a:latin typeface="+mj-lt"/>
              </a:rPr>
              <a:t>Pozyskiwanie licencji niewyłącznych</a:t>
            </a:r>
          </a:p>
          <a:p>
            <a:r>
              <a:rPr lang="pl-PL" sz="2400" dirty="0" smtClean="0">
                <a:latin typeface="+mj-lt"/>
              </a:rPr>
              <a:t>Konferencje</a:t>
            </a:r>
          </a:p>
          <a:p>
            <a:r>
              <a:rPr lang="pl-PL" sz="2400" dirty="0" smtClean="0">
                <a:latin typeface="+mj-lt"/>
              </a:rPr>
              <a:t>Współpraca z instytucjami wykorzystującymi treści cyfrowe</a:t>
            </a:r>
          </a:p>
          <a:p>
            <a:pPr>
              <a:buNone/>
            </a:pPr>
            <a:endParaRPr lang="pl-PL" sz="2400" dirty="0"/>
          </a:p>
          <a:p>
            <a:pPr marL="45720" indent="0">
              <a:buNone/>
            </a:pPr>
            <a:endParaRPr lang="pl-PL" sz="2400" dirty="0">
              <a:latin typeface="+mj-lt"/>
            </a:endParaRPr>
          </a:p>
        </p:txBody>
      </p:sp>
      <p:pic>
        <p:nvPicPr>
          <p:cNvPr id="5" name="Symbol zastępczy zawartości 4" descr="mecz.jpg"/>
          <p:cNvPicPr>
            <a:picLocks noGrp="1" noChangeAspect="1"/>
          </p:cNvPicPr>
          <p:nvPr>
            <p:ph sz="quarter" idx="14"/>
          </p:nvPr>
        </p:nvPicPr>
        <p:blipFill>
          <a:blip r:embed="rId2" cstate="print"/>
          <a:stretch>
            <a:fillRect/>
          </a:stretch>
        </p:blipFill>
        <p:spPr>
          <a:xfrm>
            <a:off x="5940152" y="2204864"/>
            <a:ext cx="2742102" cy="362392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1152127"/>
          </a:xfrm>
        </p:spPr>
        <p:txBody>
          <a:bodyPr/>
          <a:lstStyle/>
          <a:p>
            <a:r>
              <a:rPr lang="pl-PL" dirty="0" smtClean="0">
                <a:hlinkClick r:id="rId2"/>
              </a:rPr>
              <a:t>http://norblin.bn.org.pl/</a:t>
            </a:r>
            <a:endParaRPr lang="pl-PL" dirty="0"/>
          </a:p>
        </p:txBody>
      </p:sp>
      <p:pic>
        <p:nvPicPr>
          <p:cNvPr id="5" name="Symbol zastępczy zawartości 4" descr="zwiedzani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99592" y="2132856"/>
            <a:ext cx="7315200" cy="34620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pokoj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00808"/>
            <a:ext cx="8229600" cy="3600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katalo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484784"/>
            <a:ext cx="7315200" cy="34266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ktywa">
  <a:themeElements>
    <a:clrScheme name="Perspektyw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ktyw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746</TotalTime>
  <Words>238</Words>
  <Application>Microsoft Office PowerPoint</Application>
  <PresentationFormat>Pokaz na ekranie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Perspektywa</vt:lpstr>
      <vt:lpstr>Biblioteka Narodowa jako Centrum Kompetencji digitalizacji zbiorów bibliotecznych</vt:lpstr>
      <vt:lpstr>Zadania</vt:lpstr>
      <vt:lpstr>wdrażanie zmian technologicznych dotyczących digitalizacji i przechowywania danych cyfrowych</vt:lpstr>
      <vt:lpstr>Koordynacja gromadzenia i przechowywania zasobów cyfrowych</vt:lpstr>
      <vt:lpstr>edukacja kadr instytucji kultury prowadzących digitalizację</vt:lpstr>
      <vt:lpstr>udostępnianie materiałów  zdigitalizowanych; promocja zasobów cyfrowych</vt:lpstr>
      <vt:lpstr>http://norblin.bn.org.pl/</vt:lpstr>
      <vt:lpstr>Slajd 8</vt:lpstr>
      <vt:lpstr>Slajd 9</vt:lpstr>
      <vt:lpstr>Slajd 10</vt:lpstr>
      <vt:lpstr>Slajd 11</vt:lpstr>
      <vt:lpstr>CMS</vt:lpstr>
      <vt:lpstr>plany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Biblioteka Narodowa jako centrum kompetencji digitalizacji zbiorów bibliotecznych</dc:title>
  <dc:creator>baudolino</dc:creator>
  <cp:lastModifiedBy>baudolino</cp:lastModifiedBy>
  <cp:revision>39</cp:revision>
  <dcterms:created xsi:type="dcterms:W3CDTF">2012-11-04T08:21:41Z</dcterms:created>
  <dcterms:modified xsi:type="dcterms:W3CDTF">2012-11-09T07:01:05Z</dcterms:modified>
</cp:coreProperties>
</file>