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1" r:id="rId5"/>
    <p:sldId id="262" r:id="rId6"/>
    <p:sldId id="263" r:id="rId7"/>
    <p:sldId id="264" r:id="rId8"/>
    <p:sldId id="270" r:id="rId9"/>
    <p:sldId id="259" r:id="rId10"/>
    <p:sldId id="260" r:id="rId11"/>
    <p:sldId id="271" r:id="rId12"/>
    <p:sldId id="266" r:id="rId13"/>
    <p:sldId id="267" r:id="rId14"/>
    <p:sldId id="268" r:id="rId15"/>
    <p:sldId id="269" r:id="rId16"/>
    <p:sldId id="272" r:id="rId17"/>
    <p:sldId id="265" r:id="rId18"/>
    <p:sldId id="273"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4676" autoAdjust="0"/>
  </p:normalViewPr>
  <p:slideViewPr>
    <p:cSldViewPr>
      <p:cViewPr varScale="1">
        <p:scale>
          <a:sx n="107" d="100"/>
          <a:sy n="107" d="100"/>
        </p:scale>
        <p:origin x="-4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8" name="Symbol zastępczy daty 27"/>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17" name="Symbol zastępczy stopki 16"/>
          <p:cNvSpPr>
            <a:spLocks noGrp="1"/>
          </p:cNvSpPr>
          <p:nvPr>
            <p:ph type="ftr" sz="quarter" idx="11"/>
          </p:nvPr>
        </p:nvSpPr>
        <p:spPr/>
        <p:txBody>
          <a:bodyPr/>
          <a:lstStyle>
            <a:extLst/>
          </a:lstStyle>
          <a:p>
            <a:endParaRPr lang="pl-PL"/>
          </a:p>
        </p:txBody>
      </p:sp>
      <p:sp>
        <p:nvSpPr>
          <p:cNvPr id="29" name="Symbol zastępczy numeru slajdu 28"/>
          <p:cNvSpPr>
            <a:spLocks noGrp="1"/>
          </p:cNvSpPr>
          <p:nvPr>
            <p:ph type="sldNum" sz="quarter" idx="12"/>
          </p:nvPr>
        </p:nvSpPr>
        <p:spPr/>
        <p:txBody>
          <a:bodyPr/>
          <a:lstStyle>
            <a:extLst/>
          </a:lstStyle>
          <a:p>
            <a:fld id="{8B30269F-B704-43BA-8C6E-C99EC3947E61}" type="slidenum">
              <a:rPr lang="pl-PL" smtClean="0"/>
              <a:pPr/>
              <a:t>‹#›</a:t>
            </a:fld>
            <a:endParaRPr lang="pl-PL"/>
          </a:p>
        </p:txBody>
      </p:sp>
      <p:sp>
        <p:nvSpPr>
          <p:cNvPr id="32" name="Prostokąt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Prostokąt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Prostokąt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Prostokąt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Prostokąt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ytu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56" name="Prostokąt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Prostokąt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Prostokąt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Prostokąt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B30269F-B704-43BA-8C6E-C99EC3947E6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981200" cy="5851525"/>
          </a:xfrm>
        </p:spPr>
        <p:txBody>
          <a:bodyPr vert="eaVert" anchor="ct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274639"/>
            <a:ext cx="58674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B30269F-B704-43BA-8C6E-C99EC3947E6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B30269F-B704-43BA-8C6E-C99EC3947E6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4" name="Dowolny kształt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Dowolny kształt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Dowolny kształt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Dowolny kształt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Dowolny kształt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Dowolny kształt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Dowolny kształt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Dowolny kształt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Dowolny kształt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Dowolny kształt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Dowolny kształt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Dowolny kształt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Dowolny kształt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Dowolny kształt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Dowolny kształt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ymbol zastępczy tekstu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B30269F-B704-43BA-8C6E-C99EC3947E61}" type="slidenum">
              <a:rPr lang="pl-PL" smtClean="0"/>
              <a:pPr/>
              <a:t>‹#›</a:t>
            </a:fld>
            <a:endParaRPr lang="pl-PL"/>
          </a:p>
        </p:txBody>
      </p:sp>
      <p:sp>
        <p:nvSpPr>
          <p:cNvPr id="7" name="Prostokąt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pl-PL" smtClean="0"/>
              <a:t>Kliknij, aby edytować styl</a:t>
            </a:r>
            <a:endParaRPr kumimoji="0" lang="en-US"/>
          </a:p>
        </p:txBody>
      </p:sp>
      <p:sp>
        <p:nvSpPr>
          <p:cNvPr id="8" name="Prostokąt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Prostokąt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stokąt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12064"/>
            <a:ext cx="8229600" cy="9144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B30269F-B704-43BA-8C6E-C99EC3947E6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5" name="Prostokąt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504824" y="512064"/>
            <a:ext cx="7772400" cy="914400"/>
          </a:xfrm>
        </p:spPr>
        <p:txBody>
          <a:bodyPr anchor="t"/>
          <a:lstStyle>
            <a:lvl1pPr>
              <a:defRPr sz="400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8B30269F-B704-43BA-8C6E-C99EC3947E61}" type="slidenum">
              <a:rPr lang="pl-PL" smtClean="0"/>
              <a:pPr/>
              <a:t>‹#›</a:t>
            </a:fld>
            <a:endParaRPr lang="pl-PL"/>
          </a:p>
        </p:txBody>
      </p:sp>
      <p:sp>
        <p:nvSpPr>
          <p:cNvPr id="16" name="Prostokąt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Prostokąt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Prostokąt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Prostokąt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Prostokąt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Prostokąt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Prostokąt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Prostokąt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Prostokąt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772400" cy="914400"/>
          </a:xfrm>
        </p:spPr>
        <p:txBody>
          <a:bodyPr/>
          <a:lstStyle>
            <a:lvl1pPr>
              <a:defRPr sz="4000" cap="none" baseline="0"/>
            </a:lvl1pPr>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8B30269F-B704-43BA-8C6E-C99EC3947E6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8B30269F-B704-43BA-8C6E-C99EC3947E6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273050"/>
            <a:ext cx="8229600" cy="1162050"/>
          </a:xfrm>
        </p:spPr>
        <p:txBody>
          <a:bodyPr anchor="ctr"/>
          <a:lstStyle>
            <a:lvl1pPr algn="l">
              <a:buNone/>
              <a:defRPr sz="3600" b="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D0968902-7DA1-4EA4-8D4A-5AF8F2065428}" type="datetimeFigureOut">
              <a:rPr lang="pl-PL" smtClean="0"/>
              <a:pPr/>
              <a:t>2009-10-05</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B30269F-B704-43BA-8C6E-C99EC3947E6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Łącznik prosty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a 9"/>
          <p:cNvGrpSpPr/>
          <p:nvPr/>
        </p:nvGrpSpPr>
        <p:grpSpPr>
          <a:xfrm rot="5400000">
            <a:off x="8514581" y="1219200"/>
            <a:ext cx="132763" cy="128466"/>
            <a:chOff x="6668087" y="1297746"/>
            <a:chExt cx="161840" cy="156602"/>
          </a:xfrm>
        </p:grpSpPr>
        <p:cxnSp>
          <p:nvCxnSpPr>
            <p:cNvPr id="15" name="Łącznik prosty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Łącznik prosty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Łącznik prosty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ytuł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pl-PL" smtClean="0"/>
              <a:t>Kliknij ikonę, aby dodać obraz</a:t>
            </a:r>
            <a:endParaRPr kumimoji="0" lang="en-US"/>
          </a:p>
        </p:txBody>
      </p:sp>
      <p:sp>
        <p:nvSpPr>
          <p:cNvPr id="4" name="Symbol zastępczy tekstu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grpSp>
        <p:nvGrpSpPr>
          <p:cNvPr id="14" name="Grupa 13"/>
          <p:cNvGrpSpPr/>
          <p:nvPr/>
        </p:nvGrpSpPr>
        <p:grpSpPr>
          <a:xfrm rot="5400000">
            <a:off x="8666981" y="1371600"/>
            <a:ext cx="132763" cy="128466"/>
            <a:chOff x="6668087" y="1297746"/>
            <a:chExt cx="161840" cy="156602"/>
          </a:xfrm>
        </p:grpSpPr>
        <p:cxnSp>
          <p:nvCxnSpPr>
            <p:cNvPr id="11" name="Łącznik prosty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Łącznik prosty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Łącznik prosty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a 17"/>
          <p:cNvGrpSpPr/>
          <p:nvPr/>
        </p:nvGrpSpPr>
        <p:grpSpPr>
          <a:xfrm rot="5400000">
            <a:off x="8320088" y="1474763"/>
            <a:ext cx="132763" cy="128466"/>
            <a:chOff x="6668087" y="1297746"/>
            <a:chExt cx="161840" cy="156602"/>
          </a:xfrm>
        </p:grpSpPr>
        <p:cxnSp>
          <p:nvCxnSpPr>
            <p:cNvPr id="19" name="Łącznik prosty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Łącznik prosty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Łącznik prosty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ymbol zastępczy daty 4"/>
          <p:cNvSpPr>
            <a:spLocks noGrp="1"/>
          </p:cNvSpPr>
          <p:nvPr>
            <p:ph type="dt" sz="half" idx="10"/>
          </p:nvPr>
        </p:nvSpPr>
        <p:spPr>
          <a:xfrm>
            <a:off x="6477000" y="55499"/>
            <a:ext cx="2133600" cy="365125"/>
          </a:xfrm>
        </p:spPr>
        <p:txBody>
          <a:bodyPr/>
          <a:lstStyle>
            <a:extLst/>
          </a:lstStyle>
          <a:p>
            <a:fld id="{D0968902-7DA1-4EA4-8D4A-5AF8F2065428}" type="datetimeFigureOut">
              <a:rPr lang="pl-PL" smtClean="0"/>
              <a:pPr/>
              <a:t>2009-10-05</a:t>
            </a:fld>
            <a:endParaRPr lang="pl-PL"/>
          </a:p>
        </p:txBody>
      </p:sp>
      <p:sp>
        <p:nvSpPr>
          <p:cNvPr id="6" name="Symbol zastępczy stopki 5"/>
          <p:cNvSpPr>
            <a:spLocks noGrp="1"/>
          </p:cNvSpPr>
          <p:nvPr>
            <p:ph type="ftr" sz="quarter" idx="11"/>
          </p:nvPr>
        </p:nvSpPr>
        <p:spPr>
          <a:xfrm>
            <a:off x="914400" y="55499"/>
            <a:ext cx="5562600" cy="365125"/>
          </a:xfrm>
        </p:spPr>
        <p:txBody>
          <a:bodyPr/>
          <a:lstStyle>
            <a:extLst/>
          </a:lstStyle>
          <a:p>
            <a:endParaRPr lang="pl-PL"/>
          </a:p>
        </p:txBody>
      </p:sp>
      <p:sp>
        <p:nvSpPr>
          <p:cNvPr id="7" name="Symbol zastępczy numeru slajdu 6"/>
          <p:cNvSpPr>
            <a:spLocks noGrp="1"/>
          </p:cNvSpPr>
          <p:nvPr>
            <p:ph type="sldNum" sz="quarter" idx="12"/>
          </p:nvPr>
        </p:nvSpPr>
        <p:spPr>
          <a:xfrm>
            <a:off x="8610600" y="55499"/>
            <a:ext cx="457200" cy="365125"/>
          </a:xfrm>
        </p:spPr>
        <p:txBody>
          <a:bodyPr/>
          <a:lstStyle>
            <a:extLst/>
          </a:lstStyle>
          <a:p>
            <a:fld id="{8B30269F-B704-43BA-8C6E-C99EC3947E6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Prostokąt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Prostokąt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Prostokąt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Prostokąt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ymbol zastępczy tytułu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0968902-7DA1-4EA4-8D4A-5AF8F2065428}" type="datetimeFigureOut">
              <a:rPr lang="pl-PL" smtClean="0"/>
              <a:pPr/>
              <a:t>2009-10-05</a:t>
            </a:fld>
            <a:endParaRPr lang="pl-PL"/>
          </a:p>
        </p:txBody>
      </p:sp>
      <p:sp>
        <p:nvSpPr>
          <p:cNvPr id="3" name="Symbol zastępczy stopki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pl-PL"/>
          </a:p>
        </p:txBody>
      </p:sp>
      <p:sp>
        <p:nvSpPr>
          <p:cNvPr id="23" name="Symbol zastępczy numeru slajd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B30269F-B704-43BA-8C6E-C99EC3947E61}"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hyperlink" Target="http://www.wbp.wroc.pl/" TargetMode="External"/><Relationship Id="rId7" Type="http://schemas.openxmlformats.org/officeDocument/2006/relationships/hyperlink" Target="http://www.muzeumkarkonoskie.pl/" TargetMode="External"/><Relationship Id="rId2" Type="http://schemas.openxmlformats.org/officeDocument/2006/relationships/hyperlink" Target="http://www.ap.wroc.pl/strony/jgora/jgora.htm" TargetMode="External"/><Relationship Id="rId1" Type="http://schemas.openxmlformats.org/officeDocument/2006/relationships/slideLayout" Target="../slideLayouts/slideLayout1.xml"/><Relationship Id="rId6" Type="http://schemas.openxmlformats.org/officeDocument/2006/relationships/hyperlink" Target="http://biblioteka.jelenia-gora.pl/index.php" TargetMode="External"/><Relationship Id="rId5" Type="http://schemas.openxmlformats.org/officeDocument/2006/relationships/hyperlink" Target="http://www.jck.pl/firma.php" TargetMode="External"/><Relationship Id="rId4" Type="http://schemas.openxmlformats.org/officeDocument/2006/relationships/hyperlink" Target="http://dodn.wroclaw.pl/bpjelenia/dz_news-35.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JBC, WBC, </a:t>
            </a:r>
            <a:br>
              <a:rPr lang="pl-PL" dirty="0" smtClean="0"/>
            </a:br>
            <a:r>
              <a:rPr lang="pl-PL" dirty="0" smtClean="0"/>
              <a:t>Cyfrowy Dolny Śląsk</a:t>
            </a:r>
            <a:endParaRPr lang="pl-PL" dirty="0"/>
          </a:p>
        </p:txBody>
      </p:sp>
      <p:sp>
        <p:nvSpPr>
          <p:cNvPr id="3" name="Podtytuł 2"/>
          <p:cNvSpPr>
            <a:spLocks noGrp="1"/>
          </p:cNvSpPr>
          <p:nvPr>
            <p:ph type="subTitle" idx="1"/>
          </p:nvPr>
        </p:nvSpPr>
        <p:spPr/>
        <p:txBody>
          <a:bodyPr/>
          <a:lstStyle/>
          <a:p>
            <a:r>
              <a:rPr lang="pl-PL" dirty="0" smtClean="0"/>
              <a:t>Jeleniogórska Biblioteka Cyfrowa</a:t>
            </a:r>
          </a:p>
          <a:p>
            <a:endParaRPr lang="pl-PL" dirty="0" smtClean="0"/>
          </a:p>
          <a:p>
            <a:r>
              <a:rPr lang="pl-PL" dirty="0" smtClean="0"/>
              <a:t>„ Z miłości do biblioteki nie szukaj podróży dalekich…” </a:t>
            </a:r>
          </a:p>
          <a:p>
            <a:r>
              <a:rPr lang="pl-PL" i="1" dirty="0" smtClean="0"/>
              <a:t> </a:t>
            </a:r>
            <a:r>
              <a:rPr lang="pl-PL" sz="1100" b="1" i="1" dirty="0" smtClean="0"/>
              <a:t>Joanna Oleszek</a:t>
            </a:r>
            <a:endParaRPr lang="pl-PL" sz="1100" i="1" dirty="0"/>
          </a:p>
        </p:txBody>
      </p:sp>
      <p:sp>
        <p:nvSpPr>
          <p:cNvPr id="4" name="pole tekstowe 3"/>
          <p:cNvSpPr txBox="1"/>
          <p:nvPr/>
        </p:nvSpPr>
        <p:spPr>
          <a:xfrm>
            <a:off x="5500694" y="6357958"/>
            <a:ext cx="3389967" cy="369332"/>
          </a:xfrm>
          <a:prstGeom prst="rect">
            <a:avLst/>
          </a:prstGeom>
          <a:noFill/>
        </p:spPr>
        <p:txBody>
          <a:bodyPr wrap="none" rtlCol="0">
            <a:spAutoFit/>
          </a:bodyPr>
          <a:lstStyle/>
          <a:p>
            <a:r>
              <a:rPr lang="pl-PL" dirty="0" smtClean="0"/>
              <a:t>Jelenia Góra,  5 października 2009</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Obraz 14" descr="1084.png"/>
          <p:cNvPicPr>
            <a:picLocks noChangeAspect="1"/>
          </p:cNvPicPr>
          <p:nvPr/>
        </p:nvPicPr>
        <p:blipFill>
          <a:blip r:embed="rId2" cstate="print"/>
          <a:stretch>
            <a:fillRect/>
          </a:stretch>
        </p:blipFill>
        <p:spPr>
          <a:xfrm>
            <a:off x="3929058" y="4500570"/>
            <a:ext cx="3204139" cy="1938504"/>
          </a:xfrm>
          <a:prstGeom prst="rect">
            <a:avLst/>
          </a:prstGeom>
        </p:spPr>
      </p:pic>
      <p:sp>
        <p:nvSpPr>
          <p:cNvPr id="3" name="Tytuł 2"/>
          <p:cNvSpPr>
            <a:spLocks noGrp="1"/>
          </p:cNvSpPr>
          <p:nvPr>
            <p:ph type="ctrTitle"/>
          </p:nvPr>
        </p:nvSpPr>
        <p:spPr/>
        <p:txBody>
          <a:bodyPr/>
          <a:lstStyle/>
          <a:p>
            <a:r>
              <a:rPr lang="pl-PL" dirty="0" smtClean="0"/>
              <a:t>Filmy</a:t>
            </a:r>
            <a:br>
              <a:rPr lang="pl-PL" dirty="0" smtClean="0"/>
            </a:br>
            <a:endParaRPr lang="pl-PL" dirty="0"/>
          </a:p>
        </p:txBody>
      </p:sp>
      <p:sp>
        <p:nvSpPr>
          <p:cNvPr id="5" name="Symbol zastępczy tekstu 4"/>
          <p:cNvSpPr>
            <a:spLocks noGrp="1"/>
          </p:cNvSpPr>
          <p:nvPr>
            <p:ph type="subTitle" idx="1"/>
          </p:nvPr>
        </p:nvSpPr>
        <p:spPr>
          <a:xfrm>
            <a:off x="857224" y="2714620"/>
            <a:ext cx="4071966" cy="1714512"/>
          </a:xfrm>
        </p:spPr>
        <p:txBody>
          <a:bodyPr>
            <a:normAutofit/>
          </a:bodyPr>
          <a:lstStyle/>
          <a:p>
            <a:endParaRPr lang="pl-PL" dirty="0" smtClean="0"/>
          </a:p>
          <a:p>
            <a:endParaRPr lang="pl-PL" dirty="0" smtClean="0"/>
          </a:p>
          <a:p>
            <a:endParaRPr lang="pl-PL" dirty="0" smtClean="0"/>
          </a:p>
          <a:p>
            <a:r>
              <a:rPr lang="pl-PL" dirty="0" smtClean="0"/>
              <a:t>Popularyzacja </a:t>
            </a:r>
            <a:br>
              <a:rPr lang="pl-PL" dirty="0" smtClean="0"/>
            </a:br>
            <a:r>
              <a:rPr lang="pl-PL" dirty="0" smtClean="0"/>
              <a:t>twórców i regionu</a:t>
            </a:r>
          </a:p>
        </p:txBody>
      </p:sp>
      <p:pic>
        <p:nvPicPr>
          <p:cNvPr id="14" name="Obraz 13" descr="1407.png"/>
          <p:cNvPicPr>
            <a:picLocks noChangeAspect="1"/>
          </p:cNvPicPr>
          <p:nvPr/>
        </p:nvPicPr>
        <p:blipFill>
          <a:blip r:embed="rId3" cstate="print"/>
          <a:stretch>
            <a:fillRect/>
          </a:stretch>
        </p:blipFill>
        <p:spPr>
          <a:xfrm>
            <a:off x="2857488" y="1928802"/>
            <a:ext cx="3048274" cy="2286206"/>
          </a:xfrm>
          <a:prstGeom prst="rect">
            <a:avLst/>
          </a:prstGeom>
        </p:spPr>
      </p:pic>
      <p:pic>
        <p:nvPicPr>
          <p:cNvPr id="16" name="Obraz 15" descr="1509.png"/>
          <p:cNvPicPr>
            <a:picLocks noChangeAspect="1"/>
          </p:cNvPicPr>
          <p:nvPr/>
        </p:nvPicPr>
        <p:blipFill>
          <a:blip r:embed="rId4" cstate="print"/>
          <a:stretch>
            <a:fillRect/>
          </a:stretch>
        </p:blipFill>
        <p:spPr>
          <a:xfrm>
            <a:off x="571472" y="285728"/>
            <a:ext cx="2928958" cy="2284588"/>
          </a:xfrm>
          <a:prstGeom prst="rect">
            <a:avLst/>
          </a:prstGeom>
        </p:spPr>
      </p:pic>
      <p:pic>
        <p:nvPicPr>
          <p:cNvPr id="17" name="Obraz 16" descr="1510.png"/>
          <p:cNvPicPr>
            <a:picLocks noChangeAspect="1"/>
          </p:cNvPicPr>
          <p:nvPr/>
        </p:nvPicPr>
        <p:blipFill>
          <a:blip r:embed="rId5" cstate="print"/>
          <a:stretch>
            <a:fillRect/>
          </a:stretch>
        </p:blipFill>
        <p:spPr>
          <a:xfrm>
            <a:off x="5715008" y="642918"/>
            <a:ext cx="3268404" cy="25003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9" descr="casparini2.jpg"/>
          <p:cNvPicPr>
            <a:picLocks noChangeAspect="1"/>
          </p:cNvPicPr>
          <p:nvPr/>
        </p:nvPicPr>
        <p:blipFill>
          <a:blip r:embed="rId2"/>
          <a:stretch>
            <a:fillRect/>
          </a:stretch>
        </p:blipFill>
        <p:spPr>
          <a:xfrm>
            <a:off x="2857488" y="642918"/>
            <a:ext cx="2924340" cy="4286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ytuł 2"/>
          <p:cNvSpPr>
            <a:spLocks noGrp="1"/>
          </p:cNvSpPr>
          <p:nvPr>
            <p:ph type="ctrTitle"/>
          </p:nvPr>
        </p:nvSpPr>
        <p:spPr/>
        <p:txBody>
          <a:bodyPr/>
          <a:lstStyle/>
          <a:p>
            <a:r>
              <a:rPr lang="pl-PL" dirty="0" smtClean="0"/>
              <a:t>Varia </a:t>
            </a:r>
            <a:br>
              <a:rPr lang="pl-PL" dirty="0" smtClean="0"/>
            </a:br>
            <a:endParaRPr lang="pl-PL" dirty="0"/>
          </a:p>
        </p:txBody>
      </p:sp>
      <p:sp>
        <p:nvSpPr>
          <p:cNvPr id="5" name="Symbol zastępczy tekstu 4"/>
          <p:cNvSpPr>
            <a:spLocks noGrp="1"/>
          </p:cNvSpPr>
          <p:nvPr>
            <p:ph type="subTitle" idx="1"/>
          </p:nvPr>
        </p:nvSpPr>
        <p:spPr>
          <a:xfrm>
            <a:off x="857224" y="2714620"/>
            <a:ext cx="4071966" cy="1714512"/>
          </a:xfrm>
        </p:spPr>
        <p:txBody>
          <a:bodyPr>
            <a:normAutofit/>
          </a:bodyPr>
          <a:lstStyle/>
          <a:p>
            <a:endParaRPr lang="pl-PL" dirty="0" smtClean="0"/>
          </a:p>
          <a:p>
            <a:endParaRPr lang="pl-PL" dirty="0" smtClean="0"/>
          </a:p>
          <a:p>
            <a:endParaRPr lang="pl-PL" dirty="0" smtClean="0"/>
          </a:p>
          <a:p>
            <a:r>
              <a:rPr lang="pl-PL" dirty="0" smtClean="0"/>
              <a:t>Popularyzacja </a:t>
            </a:r>
            <a:br>
              <a:rPr lang="pl-PL" dirty="0" smtClean="0"/>
            </a:br>
            <a:r>
              <a:rPr lang="pl-PL" dirty="0" smtClean="0"/>
              <a:t>twórców i regionu</a:t>
            </a:r>
          </a:p>
        </p:txBody>
      </p:sp>
      <p:pic>
        <p:nvPicPr>
          <p:cNvPr id="8" name="Obraz 7" descr="ukradli_polske.jpg"/>
          <p:cNvPicPr>
            <a:picLocks noChangeAspect="1"/>
          </p:cNvPicPr>
          <p:nvPr/>
        </p:nvPicPr>
        <p:blipFill>
          <a:blip r:embed="rId3"/>
          <a:stretch>
            <a:fillRect/>
          </a:stretch>
        </p:blipFill>
        <p:spPr>
          <a:xfrm>
            <a:off x="6786578" y="1500174"/>
            <a:ext cx="2238933" cy="35004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Obraz 8" descr="casparini.jpg"/>
          <p:cNvPicPr>
            <a:picLocks noChangeAspect="1"/>
          </p:cNvPicPr>
          <p:nvPr/>
        </p:nvPicPr>
        <p:blipFill>
          <a:blip r:embed="rId4"/>
          <a:stretch>
            <a:fillRect/>
          </a:stretch>
        </p:blipFill>
        <p:spPr>
          <a:xfrm>
            <a:off x="3500430" y="642918"/>
            <a:ext cx="2741554" cy="4286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Czasopisma </a:t>
            </a:r>
            <a:br>
              <a:rPr lang="pl-PL" dirty="0" smtClean="0"/>
            </a:br>
            <a:r>
              <a:rPr lang="pl-PL" dirty="0" smtClean="0"/>
              <a:t/>
            </a:r>
            <a:br>
              <a:rPr lang="pl-PL" dirty="0" smtClean="0"/>
            </a:br>
            <a:endParaRPr lang="pl-PL" dirty="0"/>
          </a:p>
        </p:txBody>
      </p:sp>
      <p:sp>
        <p:nvSpPr>
          <p:cNvPr id="5" name="Symbol zastępczy tekstu 4"/>
          <p:cNvSpPr>
            <a:spLocks noGrp="1"/>
          </p:cNvSpPr>
          <p:nvPr>
            <p:ph type="subTitle" idx="1"/>
          </p:nvPr>
        </p:nvSpPr>
        <p:spPr>
          <a:xfrm>
            <a:off x="857224" y="2714620"/>
            <a:ext cx="4071966" cy="1714512"/>
          </a:xfrm>
        </p:spPr>
        <p:txBody>
          <a:bodyPr>
            <a:normAutofit/>
          </a:bodyPr>
          <a:lstStyle/>
          <a:p>
            <a:endParaRPr lang="pl-PL" dirty="0" smtClean="0"/>
          </a:p>
          <a:p>
            <a:endParaRPr lang="pl-PL" dirty="0" smtClean="0"/>
          </a:p>
          <a:p>
            <a:endParaRPr lang="pl-PL" dirty="0" smtClean="0"/>
          </a:p>
          <a:p>
            <a:r>
              <a:rPr lang="pl-PL" dirty="0" err="1" smtClean="0"/>
              <a:t>Regionalia</a:t>
            </a:r>
            <a:endParaRPr lang="pl-PL" dirty="0" smtClean="0"/>
          </a:p>
        </p:txBody>
      </p:sp>
      <p:pic>
        <p:nvPicPr>
          <p:cNvPr id="1030" name="Picture 6"/>
          <p:cNvPicPr>
            <a:picLocks noChangeAspect="1" noChangeArrowheads="1"/>
          </p:cNvPicPr>
          <p:nvPr/>
        </p:nvPicPr>
        <p:blipFill>
          <a:blip r:embed="rId2" cstate="print"/>
          <a:srcRect/>
          <a:stretch>
            <a:fillRect/>
          </a:stretch>
        </p:blipFill>
        <p:spPr bwMode="auto">
          <a:xfrm>
            <a:off x="3214678" y="142852"/>
            <a:ext cx="1905000" cy="2705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1" name="Picture 7"/>
          <p:cNvPicPr>
            <a:picLocks noChangeAspect="1" noChangeArrowheads="1"/>
          </p:cNvPicPr>
          <p:nvPr/>
        </p:nvPicPr>
        <p:blipFill>
          <a:blip r:embed="rId3" cstate="print"/>
          <a:srcRect/>
          <a:stretch>
            <a:fillRect/>
          </a:stretch>
        </p:blipFill>
        <p:spPr bwMode="auto">
          <a:xfrm>
            <a:off x="7239000" y="3500438"/>
            <a:ext cx="1905000" cy="2647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2" name="Picture 8"/>
          <p:cNvPicPr>
            <a:picLocks noChangeAspect="1" noChangeArrowheads="1"/>
          </p:cNvPicPr>
          <p:nvPr/>
        </p:nvPicPr>
        <p:blipFill>
          <a:blip r:embed="rId4" cstate="print"/>
          <a:srcRect/>
          <a:stretch>
            <a:fillRect/>
          </a:stretch>
        </p:blipFill>
        <p:spPr bwMode="auto">
          <a:xfrm>
            <a:off x="142844" y="357166"/>
            <a:ext cx="1905000" cy="2581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p:cNvPicPr>
            <a:picLocks noChangeAspect="1" noChangeArrowheads="1"/>
          </p:cNvPicPr>
          <p:nvPr/>
        </p:nvPicPr>
        <p:blipFill>
          <a:blip r:embed="rId5" cstate="print"/>
          <a:srcRect/>
          <a:stretch>
            <a:fillRect/>
          </a:stretch>
        </p:blipFill>
        <p:spPr bwMode="auto">
          <a:xfrm>
            <a:off x="785786" y="1142984"/>
            <a:ext cx="1905000" cy="2714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6" cstate="print"/>
          <a:srcRect/>
          <a:stretch>
            <a:fillRect/>
          </a:stretch>
        </p:blipFill>
        <p:spPr bwMode="auto">
          <a:xfrm>
            <a:off x="5286380" y="142852"/>
            <a:ext cx="1905000" cy="27813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5" name="Picture 11"/>
          <p:cNvPicPr>
            <a:picLocks noChangeAspect="1" noChangeArrowheads="1"/>
          </p:cNvPicPr>
          <p:nvPr/>
        </p:nvPicPr>
        <p:blipFill>
          <a:blip r:embed="rId7" cstate="print"/>
          <a:srcRect/>
          <a:stretch>
            <a:fillRect/>
          </a:stretch>
        </p:blipFill>
        <p:spPr bwMode="auto">
          <a:xfrm>
            <a:off x="4643438" y="1071546"/>
            <a:ext cx="190500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3" name="Picture 9"/>
          <p:cNvPicPr>
            <a:picLocks noChangeAspect="1" noChangeArrowheads="1"/>
          </p:cNvPicPr>
          <p:nvPr/>
        </p:nvPicPr>
        <p:blipFill>
          <a:blip r:embed="rId8" cstate="print"/>
          <a:srcRect/>
          <a:stretch>
            <a:fillRect/>
          </a:stretch>
        </p:blipFill>
        <p:spPr bwMode="auto">
          <a:xfrm>
            <a:off x="4929190" y="3500438"/>
            <a:ext cx="1905000" cy="2638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4" name="Picture 10"/>
          <p:cNvPicPr>
            <a:picLocks noChangeAspect="1" noChangeArrowheads="1"/>
          </p:cNvPicPr>
          <p:nvPr/>
        </p:nvPicPr>
        <p:blipFill>
          <a:blip r:embed="rId9" cstate="print"/>
          <a:srcRect/>
          <a:stretch>
            <a:fillRect/>
          </a:stretch>
        </p:blipFill>
        <p:spPr bwMode="auto">
          <a:xfrm>
            <a:off x="5572132" y="4000504"/>
            <a:ext cx="1905000" cy="2714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7" name="Picture 13"/>
          <p:cNvPicPr>
            <a:picLocks noChangeAspect="1" noChangeArrowheads="1"/>
          </p:cNvPicPr>
          <p:nvPr/>
        </p:nvPicPr>
        <p:blipFill>
          <a:blip r:embed="rId10" cstate="print"/>
          <a:srcRect/>
          <a:stretch>
            <a:fillRect/>
          </a:stretch>
        </p:blipFill>
        <p:spPr bwMode="auto">
          <a:xfrm>
            <a:off x="214283" y="5078722"/>
            <a:ext cx="1143008" cy="1617357"/>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11" cstate="print"/>
          <a:srcRect/>
          <a:stretch>
            <a:fillRect/>
          </a:stretch>
        </p:blipFill>
        <p:spPr bwMode="auto">
          <a:xfrm>
            <a:off x="7000892" y="214290"/>
            <a:ext cx="1905000" cy="2695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6" name="Picture 12"/>
          <p:cNvPicPr>
            <a:picLocks noChangeAspect="1" noChangeArrowheads="1"/>
          </p:cNvPicPr>
          <p:nvPr/>
        </p:nvPicPr>
        <p:blipFill>
          <a:blip r:embed="rId12" cstate="print"/>
          <a:srcRect/>
          <a:stretch>
            <a:fillRect/>
          </a:stretch>
        </p:blipFill>
        <p:spPr bwMode="auto">
          <a:xfrm>
            <a:off x="2000232" y="1571612"/>
            <a:ext cx="1895289" cy="26432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Obraz 19" descr="izery.jpg"/>
          <p:cNvPicPr>
            <a:picLocks noChangeAspect="1"/>
          </p:cNvPicPr>
          <p:nvPr/>
        </p:nvPicPr>
        <p:blipFill>
          <a:blip r:embed="rId13" cstate="print"/>
          <a:stretch>
            <a:fillRect/>
          </a:stretch>
        </p:blipFill>
        <p:spPr>
          <a:xfrm>
            <a:off x="1428728" y="5072074"/>
            <a:ext cx="1194214" cy="158113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Czasopisma </a:t>
            </a:r>
            <a:br>
              <a:rPr lang="pl-PL" dirty="0" smtClean="0"/>
            </a:br>
            <a:r>
              <a:rPr lang="pl-PL" dirty="0" smtClean="0"/>
              <a:t/>
            </a:r>
            <a:br>
              <a:rPr lang="pl-PL" dirty="0" smtClean="0"/>
            </a:br>
            <a:endParaRPr lang="pl-PL" dirty="0"/>
          </a:p>
        </p:txBody>
      </p:sp>
      <p:sp>
        <p:nvSpPr>
          <p:cNvPr id="5" name="Symbol zastępczy tekstu 4"/>
          <p:cNvSpPr>
            <a:spLocks noGrp="1"/>
          </p:cNvSpPr>
          <p:nvPr>
            <p:ph type="subTitle" idx="1"/>
          </p:nvPr>
        </p:nvSpPr>
        <p:spPr>
          <a:xfrm>
            <a:off x="857224" y="2714620"/>
            <a:ext cx="4071966" cy="1714512"/>
          </a:xfrm>
        </p:spPr>
        <p:txBody>
          <a:bodyPr>
            <a:normAutofit/>
          </a:bodyPr>
          <a:lstStyle/>
          <a:p>
            <a:endParaRPr lang="pl-PL" dirty="0" smtClean="0"/>
          </a:p>
          <a:p>
            <a:endParaRPr lang="pl-PL" dirty="0" smtClean="0"/>
          </a:p>
          <a:p>
            <a:endParaRPr lang="pl-PL" dirty="0" smtClean="0"/>
          </a:p>
          <a:p>
            <a:r>
              <a:rPr lang="pl-PL" dirty="0" smtClean="0"/>
              <a:t>Archiwalne</a:t>
            </a:r>
          </a:p>
        </p:txBody>
      </p:sp>
      <p:pic>
        <p:nvPicPr>
          <p:cNvPr id="1032" name="Picture 8"/>
          <p:cNvPicPr>
            <a:picLocks noChangeAspect="1" noChangeArrowheads="1"/>
          </p:cNvPicPr>
          <p:nvPr/>
        </p:nvPicPr>
        <p:blipFill>
          <a:blip r:embed="rId2" cstate="print"/>
          <a:srcRect/>
          <a:stretch>
            <a:fillRect/>
          </a:stretch>
        </p:blipFill>
        <p:spPr bwMode="auto">
          <a:xfrm>
            <a:off x="142844" y="285728"/>
            <a:ext cx="1905000" cy="2581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p:cNvPicPr>
            <a:picLocks noChangeAspect="1" noChangeArrowheads="1"/>
          </p:cNvPicPr>
          <p:nvPr/>
        </p:nvPicPr>
        <p:blipFill>
          <a:blip r:embed="rId3" cstate="print"/>
          <a:srcRect/>
          <a:stretch>
            <a:fillRect/>
          </a:stretch>
        </p:blipFill>
        <p:spPr bwMode="auto">
          <a:xfrm>
            <a:off x="1928794" y="285728"/>
            <a:ext cx="1905000" cy="2714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3" name="Picture 9"/>
          <p:cNvPicPr>
            <a:picLocks noChangeAspect="1" noChangeArrowheads="1"/>
          </p:cNvPicPr>
          <p:nvPr/>
        </p:nvPicPr>
        <p:blipFill>
          <a:blip r:embed="rId4" cstate="print"/>
          <a:srcRect/>
          <a:stretch>
            <a:fillRect/>
          </a:stretch>
        </p:blipFill>
        <p:spPr bwMode="auto">
          <a:xfrm>
            <a:off x="4786314" y="3643314"/>
            <a:ext cx="1905000" cy="2638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4" name="Picture 10"/>
          <p:cNvPicPr>
            <a:picLocks noChangeAspect="1" noChangeArrowheads="1"/>
          </p:cNvPicPr>
          <p:nvPr/>
        </p:nvPicPr>
        <p:blipFill>
          <a:blip r:embed="rId5" cstate="print"/>
          <a:srcRect/>
          <a:stretch>
            <a:fillRect/>
          </a:stretch>
        </p:blipFill>
        <p:spPr bwMode="auto">
          <a:xfrm>
            <a:off x="6786578" y="3643314"/>
            <a:ext cx="1905000" cy="2714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6" name="Picture 12"/>
          <p:cNvPicPr>
            <a:picLocks noChangeAspect="1" noChangeArrowheads="1"/>
          </p:cNvPicPr>
          <p:nvPr/>
        </p:nvPicPr>
        <p:blipFill>
          <a:blip r:embed="rId6" cstate="print"/>
          <a:srcRect/>
          <a:stretch>
            <a:fillRect/>
          </a:stretch>
        </p:blipFill>
        <p:spPr bwMode="auto">
          <a:xfrm>
            <a:off x="3857620" y="428604"/>
            <a:ext cx="1895289" cy="26432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pole tekstowe 15"/>
          <p:cNvSpPr txBox="1"/>
          <p:nvPr/>
        </p:nvSpPr>
        <p:spPr>
          <a:xfrm>
            <a:off x="1428728" y="3286124"/>
            <a:ext cx="1200970" cy="369332"/>
          </a:xfrm>
          <a:prstGeom prst="rect">
            <a:avLst/>
          </a:prstGeom>
          <a:noFill/>
        </p:spPr>
        <p:txBody>
          <a:bodyPr wrap="none" rtlCol="0">
            <a:spAutoFit/>
          </a:bodyPr>
          <a:lstStyle/>
          <a:p>
            <a:r>
              <a:rPr lang="pl-PL" dirty="0" smtClean="0"/>
              <a:t>regionalne</a:t>
            </a:r>
            <a:endParaRPr lang="pl-PL" dirty="0"/>
          </a:p>
        </p:txBody>
      </p:sp>
      <p:sp>
        <p:nvSpPr>
          <p:cNvPr id="17" name="pole tekstowe 16"/>
          <p:cNvSpPr txBox="1"/>
          <p:nvPr/>
        </p:nvSpPr>
        <p:spPr>
          <a:xfrm>
            <a:off x="6072198" y="3071810"/>
            <a:ext cx="1519968" cy="369332"/>
          </a:xfrm>
          <a:prstGeom prst="rect">
            <a:avLst/>
          </a:prstGeom>
          <a:noFill/>
        </p:spPr>
        <p:txBody>
          <a:bodyPr wrap="none" rtlCol="0">
            <a:spAutoFit/>
          </a:bodyPr>
          <a:lstStyle/>
          <a:p>
            <a:r>
              <a:rPr lang="pl-PL" dirty="0" smtClean="0"/>
              <a:t>pedagogiczne</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Czasopisma </a:t>
            </a:r>
            <a:br>
              <a:rPr lang="pl-PL" dirty="0" smtClean="0"/>
            </a:br>
            <a:r>
              <a:rPr lang="pl-PL" dirty="0" smtClean="0"/>
              <a:t/>
            </a:r>
            <a:br>
              <a:rPr lang="pl-PL" dirty="0" smtClean="0"/>
            </a:br>
            <a:endParaRPr lang="pl-PL" dirty="0"/>
          </a:p>
        </p:txBody>
      </p:sp>
      <p:sp>
        <p:nvSpPr>
          <p:cNvPr id="5" name="Symbol zastępczy tekstu 4"/>
          <p:cNvSpPr>
            <a:spLocks noGrp="1"/>
          </p:cNvSpPr>
          <p:nvPr>
            <p:ph type="subTitle" idx="1"/>
          </p:nvPr>
        </p:nvSpPr>
        <p:spPr>
          <a:xfrm>
            <a:off x="857224" y="2714620"/>
            <a:ext cx="4071966" cy="1714512"/>
          </a:xfrm>
        </p:spPr>
        <p:txBody>
          <a:bodyPr>
            <a:normAutofit/>
          </a:bodyPr>
          <a:lstStyle/>
          <a:p>
            <a:endParaRPr lang="pl-PL" dirty="0" smtClean="0"/>
          </a:p>
          <a:p>
            <a:endParaRPr lang="pl-PL" dirty="0" smtClean="0"/>
          </a:p>
          <a:p>
            <a:endParaRPr lang="pl-PL" dirty="0" smtClean="0"/>
          </a:p>
          <a:p>
            <a:r>
              <a:rPr lang="pl-PL" dirty="0" smtClean="0"/>
              <a:t>Regionalne i nadal ukazujące się</a:t>
            </a:r>
          </a:p>
        </p:txBody>
      </p:sp>
      <p:pic>
        <p:nvPicPr>
          <p:cNvPr id="1030" name="Picture 6"/>
          <p:cNvPicPr>
            <a:picLocks noChangeAspect="1" noChangeArrowheads="1"/>
          </p:cNvPicPr>
          <p:nvPr/>
        </p:nvPicPr>
        <p:blipFill>
          <a:blip r:embed="rId2" cstate="print"/>
          <a:srcRect/>
          <a:stretch>
            <a:fillRect/>
          </a:stretch>
        </p:blipFill>
        <p:spPr bwMode="auto">
          <a:xfrm>
            <a:off x="357158" y="357166"/>
            <a:ext cx="1905000" cy="2705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1" name="Picture 7"/>
          <p:cNvPicPr>
            <a:picLocks noChangeAspect="1" noChangeArrowheads="1"/>
          </p:cNvPicPr>
          <p:nvPr/>
        </p:nvPicPr>
        <p:blipFill>
          <a:blip r:embed="rId3" cstate="print"/>
          <a:srcRect/>
          <a:stretch>
            <a:fillRect/>
          </a:stretch>
        </p:blipFill>
        <p:spPr bwMode="auto">
          <a:xfrm>
            <a:off x="5000628" y="3929066"/>
            <a:ext cx="1905000" cy="2647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a:stretch>
            <a:fillRect/>
          </a:stretch>
        </p:blipFill>
        <p:spPr bwMode="auto">
          <a:xfrm>
            <a:off x="4429124" y="571480"/>
            <a:ext cx="1905000" cy="27813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5" name="Picture 11"/>
          <p:cNvPicPr>
            <a:picLocks noChangeAspect="1" noChangeArrowheads="1"/>
          </p:cNvPicPr>
          <p:nvPr/>
        </p:nvPicPr>
        <p:blipFill>
          <a:blip r:embed="rId5" cstate="print"/>
          <a:srcRect/>
          <a:stretch>
            <a:fillRect/>
          </a:stretch>
        </p:blipFill>
        <p:spPr bwMode="auto">
          <a:xfrm>
            <a:off x="2357422" y="428604"/>
            <a:ext cx="190500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p:cNvPicPr>
            <a:picLocks noChangeAspect="1" noChangeArrowheads="1"/>
          </p:cNvPicPr>
          <p:nvPr/>
        </p:nvPicPr>
        <p:blipFill>
          <a:blip r:embed="rId6" cstate="print"/>
          <a:srcRect/>
          <a:stretch>
            <a:fillRect/>
          </a:stretch>
        </p:blipFill>
        <p:spPr bwMode="auto">
          <a:xfrm>
            <a:off x="6643702" y="642918"/>
            <a:ext cx="1905000" cy="2695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pole tekstowe 15"/>
          <p:cNvSpPr txBox="1"/>
          <p:nvPr/>
        </p:nvSpPr>
        <p:spPr>
          <a:xfrm>
            <a:off x="3143240" y="6143644"/>
            <a:ext cx="1585690" cy="369332"/>
          </a:xfrm>
          <a:prstGeom prst="rect">
            <a:avLst/>
          </a:prstGeom>
          <a:noFill/>
        </p:spPr>
        <p:txBody>
          <a:bodyPr wrap="none" rtlCol="0">
            <a:spAutoFit/>
          </a:bodyPr>
          <a:lstStyle/>
          <a:p>
            <a:r>
              <a:rPr lang="pl-PL" dirty="0" smtClean="0"/>
              <a:t>bibliotekarskie</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Czasopisma </a:t>
            </a:r>
            <a:br>
              <a:rPr lang="pl-PL" dirty="0" smtClean="0"/>
            </a:br>
            <a:r>
              <a:rPr lang="pl-PL" dirty="0" smtClean="0"/>
              <a:t/>
            </a:r>
            <a:br>
              <a:rPr lang="pl-PL" dirty="0" smtClean="0"/>
            </a:br>
            <a:endParaRPr lang="pl-PL" dirty="0"/>
          </a:p>
        </p:txBody>
      </p:sp>
      <p:sp>
        <p:nvSpPr>
          <p:cNvPr id="5" name="Symbol zastępczy tekstu 4"/>
          <p:cNvSpPr>
            <a:spLocks noGrp="1"/>
          </p:cNvSpPr>
          <p:nvPr>
            <p:ph type="subTitle" idx="1"/>
          </p:nvPr>
        </p:nvSpPr>
        <p:spPr>
          <a:xfrm>
            <a:off x="857224" y="2714620"/>
            <a:ext cx="5072098" cy="1714512"/>
          </a:xfrm>
        </p:spPr>
        <p:txBody>
          <a:bodyPr>
            <a:normAutofit/>
          </a:bodyPr>
          <a:lstStyle/>
          <a:p>
            <a:endParaRPr lang="pl-PL" dirty="0" smtClean="0"/>
          </a:p>
          <a:p>
            <a:endParaRPr lang="pl-PL" dirty="0" smtClean="0"/>
          </a:p>
          <a:p>
            <a:endParaRPr lang="pl-PL" dirty="0" smtClean="0"/>
          </a:p>
          <a:p>
            <a:r>
              <a:rPr lang="pl-PL" dirty="0" smtClean="0"/>
              <a:t>Regionalne planowane do publikacji w JBC</a:t>
            </a:r>
          </a:p>
        </p:txBody>
      </p:sp>
      <p:pic>
        <p:nvPicPr>
          <p:cNvPr id="1037" name="Picture 13"/>
          <p:cNvPicPr>
            <a:picLocks noChangeAspect="1" noChangeArrowheads="1"/>
          </p:cNvPicPr>
          <p:nvPr/>
        </p:nvPicPr>
        <p:blipFill>
          <a:blip r:embed="rId2" cstate="print"/>
          <a:srcRect/>
          <a:stretch>
            <a:fillRect/>
          </a:stretch>
        </p:blipFill>
        <p:spPr bwMode="auto">
          <a:xfrm>
            <a:off x="2571736" y="785794"/>
            <a:ext cx="2019448" cy="28575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Obraz 19" descr="izery.jpg"/>
          <p:cNvPicPr>
            <a:picLocks noChangeAspect="1"/>
          </p:cNvPicPr>
          <p:nvPr/>
        </p:nvPicPr>
        <p:blipFill>
          <a:blip r:embed="rId3" cstate="print"/>
          <a:stretch>
            <a:fillRect/>
          </a:stretch>
        </p:blipFill>
        <p:spPr>
          <a:xfrm>
            <a:off x="5143504" y="857232"/>
            <a:ext cx="2158249" cy="28575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Książki </a:t>
            </a:r>
            <a:br>
              <a:rPr lang="pl-PL" dirty="0" smtClean="0"/>
            </a:br>
            <a:r>
              <a:rPr lang="pl-PL" dirty="0" smtClean="0"/>
              <a:t/>
            </a:r>
            <a:br>
              <a:rPr lang="pl-PL" dirty="0" smtClean="0"/>
            </a:br>
            <a:endParaRPr lang="pl-PL" dirty="0"/>
          </a:p>
        </p:txBody>
      </p:sp>
      <p:sp>
        <p:nvSpPr>
          <p:cNvPr id="5" name="Symbol zastępczy tekstu 4"/>
          <p:cNvSpPr>
            <a:spLocks noGrp="1"/>
          </p:cNvSpPr>
          <p:nvPr>
            <p:ph type="subTitle" idx="1"/>
          </p:nvPr>
        </p:nvSpPr>
        <p:spPr>
          <a:xfrm>
            <a:off x="857224" y="2714620"/>
            <a:ext cx="5072098" cy="1714512"/>
          </a:xfrm>
        </p:spPr>
        <p:txBody>
          <a:bodyPr>
            <a:normAutofit/>
          </a:bodyPr>
          <a:lstStyle/>
          <a:p>
            <a:endParaRPr lang="pl-PL" dirty="0" smtClean="0"/>
          </a:p>
          <a:p>
            <a:endParaRPr lang="pl-PL" dirty="0" smtClean="0"/>
          </a:p>
          <a:p>
            <a:endParaRPr lang="pl-PL" dirty="0" smtClean="0"/>
          </a:p>
          <a:p>
            <a:r>
              <a:rPr lang="pl-PL" dirty="0" smtClean="0"/>
              <a:t>Regionalne</a:t>
            </a:r>
          </a:p>
        </p:txBody>
      </p:sp>
      <p:pic>
        <p:nvPicPr>
          <p:cNvPr id="6" name="Obraz 5" descr="chronik.jpg"/>
          <p:cNvPicPr>
            <a:picLocks noChangeAspect="1"/>
          </p:cNvPicPr>
          <p:nvPr/>
        </p:nvPicPr>
        <p:blipFill>
          <a:blip r:embed="rId2"/>
          <a:stretch>
            <a:fillRect/>
          </a:stretch>
        </p:blipFill>
        <p:spPr>
          <a:xfrm>
            <a:off x="4857752" y="3429000"/>
            <a:ext cx="2056161" cy="32146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Obraz 6" descr="zloty_widok.jpg"/>
          <p:cNvPicPr>
            <a:picLocks noChangeAspect="1"/>
          </p:cNvPicPr>
          <p:nvPr/>
        </p:nvPicPr>
        <p:blipFill>
          <a:blip r:embed="rId3"/>
          <a:stretch>
            <a:fillRect/>
          </a:stretch>
        </p:blipFill>
        <p:spPr>
          <a:xfrm>
            <a:off x="3071802" y="3643314"/>
            <a:ext cx="1827698" cy="28574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Obraz 7" descr="w_gorach.jpg"/>
          <p:cNvPicPr>
            <a:picLocks noChangeAspect="1"/>
          </p:cNvPicPr>
          <p:nvPr/>
        </p:nvPicPr>
        <p:blipFill>
          <a:blip r:embed="rId4"/>
          <a:stretch>
            <a:fillRect/>
          </a:stretch>
        </p:blipFill>
        <p:spPr>
          <a:xfrm>
            <a:off x="6950761" y="3286124"/>
            <a:ext cx="2193239"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Obraz 8" descr="breslau.jpg"/>
          <p:cNvPicPr>
            <a:picLocks noChangeAspect="1"/>
          </p:cNvPicPr>
          <p:nvPr/>
        </p:nvPicPr>
        <p:blipFill>
          <a:blip r:embed="rId5" cstate="print"/>
          <a:stretch>
            <a:fillRect/>
          </a:stretch>
        </p:blipFill>
        <p:spPr>
          <a:xfrm>
            <a:off x="7143768" y="642918"/>
            <a:ext cx="1833137" cy="1928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Obraz 9" descr="pamietnik.jpg"/>
          <p:cNvPicPr>
            <a:picLocks noChangeAspect="1"/>
          </p:cNvPicPr>
          <p:nvPr/>
        </p:nvPicPr>
        <p:blipFill>
          <a:blip r:embed="rId6"/>
          <a:stretch>
            <a:fillRect/>
          </a:stretch>
        </p:blipFill>
        <p:spPr>
          <a:xfrm>
            <a:off x="5500694" y="285728"/>
            <a:ext cx="1714497" cy="2664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Obraz 10" descr="das_riesengebirge.jpg"/>
          <p:cNvPicPr>
            <a:picLocks noChangeAspect="1"/>
          </p:cNvPicPr>
          <p:nvPr/>
        </p:nvPicPr>
        <p:blipFill>
          <a:blip r:embed="rId7"/>
          <a:stretch>
            <a:fillRect/>
          </a:stretch>
        </p:blipFill>
        <p:spPr>
          <a:xfrm>
            <a:off x="3786182" y="285728"/>
            <a:ext cx="1725778" cy="27194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Obraz 11" descr="przeszlosc.jpg"/>
          <p:cNvPicPr>
            <a:picLocks noChangeAspect="1"/>
          </p:cNvPicPr>
          <p:nvPr/>
        </p:nvPicPr>
        <p:blipFill>
          <a:blip r:embed="rId8"/>
          <a:stretch>
            <a:fillRect/>
          </a:stretch>
        </p:blipFill>
        <p:spPr>
          <a:xfrm>
            <a:off x="285720" y="214290"/>
            <a:ext cx="1771099" cy="27908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Obraz 12" descr="epitafia.jpg"/>
          <p:cNvPicPr>
            <a:picLocks noChangeAspect="1"/>
          </p:cNvPicPr>
          <p:nvPr/>
        </p:nvPicPr>
        <p:blipFill>
          <a:blip r:embed="rId9"/>
          <a:stretch>
            <a:fillRect/>
          </a:stretch>
        </p:blipFill>
        <p:spPr>
          <a:xfrm>
            <a:off x="1928794" y="214290"/>
            <a:ext cx="1982620" cy="27860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Współpraca</a:t>
            </a:r>
            <a:endParaRPr lang="pl-PL" dirty="0"/>
          </a:p>
        </p:txBody>
      </p:sp>
      <p:sp>
        <p:nvSpPr>
          <p:cNvPr id="5" name="Symbol zastępczy tekstu 4"/>
          <p:cNvSpPr>
            <a:spLocks noGrp="1"/>
          </p:cNvSpPr>
          <p:nvPr>
            <p:ph type="subTitle" idx="1"/>
          </p:nvPr>
        </p:nvSpPr>
        <p:spPr>
          <a:xfrm>
            <a:off x="857224" y="285728"/>
            <a:ext cx="7286676" cy="3643338"/>
          </a:xfrm>
        </p:spPr>
        <p:txBody>
          <a:bodyPr>
            <a:normAutofit lnSpcReduction="10000"/>
          </a:bodyPr>
          <a:lstStyle/>
          <a:p>
            <a:r>
              <a:rPr lang="pl-PL" sz="1800" dirty="0" smtClean="0">
                <a:solidFill>
                  <a:schemeClr val="accent2">
                    <a:lumMod val="40000"/>
                    <a:lumOff val="60000"/>
                  </a:schemeClr>
                </a:solidFill>
                <a:hlinkClick r:id="rId2"/>
              </a:rPr>
              <a:t>Archiwum Państwowe we Wrocławiu. Oddział w Jeleniej Górze</a:t>
            </a:r>
            <a:endParaRPr lang="pl-PL" sz="1800" dirty="0" smtClean="0">
              <a:solidFill>
                <a:schemeClr val="accent2">
                  <a:lumMod val="40000"/>
                  <a:lumOff val="60000"/>
                </a:schemeClr>
              </a:solidFill>
            </a:endParaRPr>
          </a:p>
          <a:p>
            <a:endParaRPr lang="pl-PL" sz="1800" dirty="0" smtClean="0">
              <a:solidFill>
                <a:schemeClr val="accent2">
                  <a:lumMod val="40000"/>
                  <a:lumOff val="60000"/>
                </a:schemeClr>
              </a:solidFill>
            </a:endParaRPr>
          </a:p>
          <a:p>
            <a:r>
              <a:rPr lang="pl-PL" sz="1800" dirty="0" smtClean="0">
                <a:solidFill>
                  <a:schemeClr val="accent2">
                    <a:lumMod val="40000"/>
                    <a:lumOff val="60000"/>
                  </a:schemeClr>
                </a:solidFill>
                <a:hlinkClick r:id="rId3"/>
              </a:rPr>
              <a:t>Dolnośląska Biblioteka Publiczna im. Tadeusza Mikulskiego we Wrocławiu</a:t>
            </a:r>
            <a:r>
              <a:rPr lang="pl-PL" sz="1800" dirty="0" smtClean="0">
                <a:solidFill>
                  <a:schemeClr val="accent2">
                    <a:lumMod val="40000"/>
                    <a:lumOff val="60000"/>
                  </a:schemeClr>
                </a:solidFill>
              </a:rPr>
              <a:t/>
            </a:r>
            <a:br>
              <a:rPr lang="pl-PL" sz="1800" dirty="0" smtClean="0">
                <a:solidFill>
                  <a:schemeClr val="accent2">
                    <a:lumMod val="40000"/>
                    <a:lumOff val="60000"/>
                  </a:schemeClr>
                </a:solidFill>
              </a:rPr>
            </a:br>
            <a:endParaRPr lang="pl-PL" sz="1800" dirty="0" smtClean="0">
              <a:solidFill>
                <a:schemeClr val="accent2">
                  <a:lumMod val="40000"/>
                  <a:lumOff val="60000"/>
                </a:schemeClr>
              </a:solidFill>
            </a:endParaRPr>
          </a:p>
          <a:p>
            <a:r>
              <a:rPr lang="pl-PL" sz="1800" dirty="0" smtClean="0">
                <a:solidFill>
                  <a:schemeClr val="accent2">
                    <a:lumMod val="40000"/>
                    <a:lumOff val="60000"/>
                  </a:schemeClr>
                </a:solidFill>
                <a:hlinkClick r:id="rId4"/>
              </a:rPr>
              <a:t>Dolnośląskie Centrum Doskonalenia Nauczycieli i Informacji Pedagogicznej </a:t>
            </a:r>
            <a:br>
              <a:rPr lang="pl-PL" sz="1800" dirty="0" smtClean="0">
                <a:solidFill>
                  <a:schemeClr val="accent2">
                    <a:lumMod val="40000"/>
                    <a:lumOff val="60000"/>
                  </a:schemeClr>
                </a:solidFill>
                <a:hlinkClick r:id="rId4"/>
              </a:rPr>
            </a:br>
            <a:endParaRPr lang="pl-PL" sz="1800" dirty="0" smtClean="0">
              <a:solidFill>
                <a:schemeClr val="accent2">
                  <a:lumMod val="40000"/>
                  <a:lumOff val="60000"/>
                </a:schemeClr>
              </a:solidFill>
              <a:hlinkClick r:id="rId4"/>
            </a:endParaRPr>
          </a:p>
          <a:p>
            <a:r>
              <a:rPr lang="pl-PL" sz="1800" dirty="0" smtClean="0">
                <a:solidFill>
                  <a:schemeClr val="accent2">
                    <a:lumMod val="40000"/>
                    <a:lumOff val="60000"/>
                  </a:schemeClr>
                </a:solidFill>
                <a:hlinkClick r:id="rId4"/>
              </a:rPr>
              <a:t>Biblioteka Pedagogiczna w Legnicy. Filia w Jeleniej Górze</a:t>
            </a:r>
            <a:endParaRPr lang="pl-PL" sz="1800" dirty="0" smtClean="0">
              <a:solidFill>
                <a:schemeClr val="accent2">
                  <a:lumMod val="40000"/>
                  <a:lumOff val="60000"/>
                </a:schemeClr>
              </a:solidFill>
            </a:endParaRPr>
          </a:p>
          <a:p>
            <a:endParaRPr lang="pl-PL" sz="1800" dirty="0" smtClean="0">
              <a:solidFill>
                <a:schemeClr val="accent2">
                  <a:lumMod val="40000"/>
                  <a:lumOff val="60000"/>
                </a:schemeClr>
              </a:solidFill>
              <a:hlinkClick r:id="rId5"/>
            </a:endParaRPr>
          </a:p>
          <a:p>
            <a:r>
              <a:rPr lang="pl-PL" sz="1800" dirty="0" smtClean="0">
                <a:solidFill>
                  <a:schemeClr val="accent2">
                    <a:lumMod val="40000"/>
                    <a:lumOff val="60000"/>
                  </a:schemeClr>
                </a:solidFill>
                <a:hlinkClick r:id="rId5"/>
              </a:rPr>
              <a:t>Jeleniogórskie Centrum Kultury</a:t>
            </a:r>
            <a:endParaRPr lang="pl-PL" sz="1800" dirty="0" smtClean="0">
              <a:solidFill>
                <a:schemeClr val="accent2">
                  <a:lumMod val="40000"/>
                  <a:lumOff val="60000"/>
                </a:schemeClr>
              </a:solidFill>
            </a:endParaRPr>
          </a:p>
          <a:p>
            <a:endParaRPr lang="pl-PL" sz="1800" dirty="0" smtClean="0">
              <a:solidFill>
                <a:schemeClr val="accent2">
                  <a:lumMod val="40000"/>
                  <a:lumOff val="60000"/>
                </a:schemeClr>
              </a:solidFill>
              <a:hlinkClick r:id="rId6"/>
            </a:endParaRPr>
          </a:p>
          <a:p>
            <a:r>
              <a:rPr lang="pl-PL" sz="1800" dirty="0" smtClean="0">
                <a:solidFill>
                  <a:schemeClr val="bg2"/>
                </a:solidFill>
                <a:hlinkClick r:id="rId6"/>
              </a:rPr>
              <a:t>Książnica Karkonoska</a:t>
            </a:r>
            <a:endParaRPr lang="pl-PL" sz="1800" dirty="0" smtClean="0">
              <a:solidFill>
                <a:schemeClr val="bg2"/>
              </a:solidFill>
            </a:endParaRPr>
          </a:p>
          <a:p>
            <a:endParaRPr lang="pl-PL" sz="1800" dirty="0" smtClean="0">
              <a:solidFill>
                <a:schemeClr val="accent2">
                  <a:lumMod val="40000"/>
                  <a:lumOff val="60000"/>
                </a:schemeClr>
              </a:solidFill>
            </a:endParaRPr>
          </a:p>
          <a:p>
            <a:r>
              <a:rPr lang="pl-PL" sz="1800" dirty="0" smtClean="0">
                <a:solidFill>
                  <a:schemeClr val="accent2">
                    <a:lumMod val="40000"/>
                    <a:lumOff val="60000"/>
                  </a:schemeClr>
                </a:solidFill>
                <a:hlinkClick r:id="rId7"/>
              </a:rPr>
              <a:t>Muzeum Karkonoskie</a:t>
            </a:r>
            <a:endParaRPr lang="pl-PL" sz="1800" dirty="0" smtClean="0">
              <a:solidFill>
                <a:schemeClr val="accent2">
                  <a:lumMod val="40000"/>
                  <a:lumOff val="60000"/>
                </a:schemeClr>
              </a:solidFill>
            </a:endParaRPr>
          </a:p>
          <a:p>
            <a:endParaRPr lang="pl-PL" dirty="0" smtClean="0">
              <a:solidFill>
                <a:schemeClr val="accent2">
                  <a:lumMod val="40000"/>
                  <a:lumOff val="60000"/>
                </a:schemeClr>
              </a:solidFill>
            </a:endParaRPr>
          </a:p>
        </p:txBody>
      </p:sp>
      <p:sp>
        <p:nvSpPr>
          <p:cNvPr id="9" name="pole tekstowe 8"/>
          <p:cNvSpPr txBox="1"/>
          <p:nvPr/>
        </p:nvSpPr>
        <p:spPr>
          <a:xfrm>
            <a:off x="5857884" y="4071942"/>
            <a:ext cx="3000428" cy="2031325"/>
          </a:xfrm>
          <a:prstGeom prst="rect">
            <a:avLst/>
          </a:prstGeom>
          <a:noFill/>
        </p:spPr>
        <p:txBody>
          <a:bodyPr wrap="square" rtlCol="0">
            <a:spAutoFit/>
          </a:bodyPr>
          <a:lstStyle/>
          <a:p>
            <a:r>
              <a:rPr lang="pl-PL" dirty="0" smtClean="0"/>
              <a:t>Kolekcjonerzy </a:t>
            </a:r>
          </a:p>
          <a:p>
            <a:endParaRPr lang="pl-PL" dirty="0" smtClean="0"/>
          </a:p>
          <a:p>
            <a:r>
              <a:rPr lang="pl-PL" dirty="0" smtClean="0"/>
              <a:t>Twórcy</a:t>
            </a:r>
          </a:p>
          <a:p>
            <a:endParaRPr lang="pl-PL" dirty="0"/>
          </a:p>
          <a:p>
            <a:r>
              <a:rPr lang="pl-PL" dirty="0" smtClean="0"/>
              <a:t>Redakcje czasopism</a:t>
            </a:r>
          </a:p>
          <a:p>
            <a:endParaRPr lang="pl-PL" dirty="0"/>
          </a:p>
          <a:p>
            <a:r>
              <a:rPr lang="pl-PL" dirty="0" smtClean="0"/>
              <a:t>Wydawcy</a:t>
            </a:r>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500826" y="5500702"/>
            <a:ext cx="2214578" cy="646331"/>
          </a:xfrm>
          <a:prstGeom prst="rect">
            <a:avLst/>
          </a:prstGeom>
          <a:noFill/>
        </p:spPr>
        <p:txBody>
          <a:bodyPr wrap="square" rtlCol="0">
            <a:spAutoFit/>
          </a:bodyPr>
          <a:lstStyle/>
          <a:p>
            <a:r>
              <a:rPr lang="pl-PL" dirty="0" smtClean="0"/>
              <a:t>Joanna Broniarczyk             </a:t>
            </a:r>
          </a:p>
          <a:p>
            <a:r>
              <a:rPr lang="pl-PL" dirty="0" smtClean="0"/>
              <a:t>Dziękuje za uwagę </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jbc_10_2006.png"/>
          <p:cNvPicPr>
            <a:picLocks noChangeAspect="1"/>
          </p:cNvPicPr>
          <p:nvPr/>
        </p:nvPicPr>
        <p:blipFill>
          <a:blip r:embed="rId2" cstate="print"/>
          <a:stretch>
            <a:fillRect/>
          </a:stretch>
        </p:blipFill>
        <p:spPr>
          <a:xfrm>
            <a:off x="0" y="857232"/>
            <a:ext cx="3857652" cy="48482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Obraz 5" descr="jbc_10_2007.png"/>
          <p:cNvPicPr>
            <a:picLocks noChangeAspect="1"/>
          </p:cNvPicPr>
          <p:nvPr/>
        </p:nvPicPr>
        <p:blipFill>
          <a:blip r:embed="rId3" cstate="print"/>
          <a:stretch>
            <a:fillRect/>
          </a:stretch>
        </p:blipFill>
        <p:spPr>
          <a:xfrm>
            <a:off x="2500298" y="571480"/>
            <a:ext cx="3309946" cy="5505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Obraz 8" descr="jbc_10_2009.png"/>
          <p:cNvPicPr>
            <a:picLocks noChangeAspect="1"/>
          </p:cNvPicPr>
          <p:nvPr/>
        </p:nvPicPr>
        <p:blipFill>
          <a:blip r:embed="rId4" cstate="print"/>
          <a:stretch>
            <a:fillRect/>
          </a:stretch>
        </p:blipFill>
        <p:spPr>
          <a:xfrm>
            <a:off x="4857752" y="642918"/>
            <a:ext cx="4510707" cy="58960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pole tekstowe 9"/>
          <p:cNvSpPr txBox="1"/>
          <p:nvPr/>
        </p:nvSpPr>
        <p:spPr>
          <a:xfrm>
            <a:off x="571472" y="6143644"/>
            <a:ext cx="657872" cy="369332"/>
          </a:xfrm>
          <a:prstGeom prst="rect">
            <a:avLst/>
          </a:prstGeom>
          <a:noFill/>
        </p:spPr>
        <p:txBody>
          <a:bodyPr wrap="none" rtlCol="0">
            <a:spAutoFit/>
          </a:bodyPr>
          <a:lstStyle/>
          <a:p>
            <a:r>
              <a:rPr lang="pl-PL" dirty="0" smtClean="0"/>
              <a:t>2006</a:t>
            </a:r>
            <a:endParaRPr lang="pl-PL" dirty="0"/>
          </a:p>
        </p:txBody>
      </p:sp>
      <p:sp>
        <p:nvSpPr>
          <p:cNvPr id="11" name="pole tekstowe 10"/>
          <p:cNvSpPr txBox="1"/>
          <p:nvPr/>
        </p:nvSpPr>
        <p:spPr>
          <a:xfrm>
            <a:off x="3286116" y="6429396"/>
            <a:ext cx="635430" cy="369332"/>
          </a:xfrm>
          <a:prstGeom prst="rect">
            <a:avLst/>
          </a:prstGeom>
          <a:noFill/>
        </p:spPr>
        <p:txBody>
          <a:bodyPr wrap="none" rtlCol="0">
            <a:spAutoFit/>
          </a:bodyPr>
          <a:lstStyle/>
          <a:p>
            <a:r>
              <a:rPr lang="pl-PL" dirty="0" smtClean="0"/>
              <a:t>2007</a:t>
            </a:r>
            <a:endParaRPr lang="pl-PL" dirty="0"/>
          </a:p>
        </p:txBody>
      </p:sp>
      <p:sp>
        <p:nvSpPr>
          <p:cNvPr id="13" name="pole tekstowe 12"/>
          <p:cNvSpPr txBox="1"/>
          <p:nvPr/>
        </p:nvSpPr>
        <p:spPr>
          <a:xfrm>
            <a:off x="7143768" y="6488668"/>
            <a:ext cx="657872" cy="369332"/>
          </a:xfrm>
          <a:prstGeom prst="rect">
            <a:avLst/>
          </a:prstGeom>
          <a:noFill/>
        </p:spPr>
        <p:txBody>
          <a:bodyPr wrap="none" rtlCol="0">
            <a:spAutoFit/>
          </a:bodyPr>
          <a:lstStyle/>
          <a:p>
            <a:r>
              <a:rPr lang="pl-PL" dirty="0" smtClean="0"/>
              <a:t>2009</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Początek</a:t>
            </a:r>
            <a:endParaRPr lang="pl-PL" dirty="0"/>
          </a:p>
        </p:txBody>
      </p:sp>
      <p:sp>
        <p:nvSpPr>
          <p:cNvPr id="5" name="Symbol zastępczy tekstu 4"/>
          <p:cNvSpPr>
            <a:spLocks noGrp="1"/>
          </p:cNvSpPr>
          <p:nvPr>
            <p:ph type="subTitle" idx="1"/>
          </p:nvPr>
        </p:nvSpPr>
        <p:spPr>
          <a:xfrm>
            <a:off x="785786" y="2214554"/>
            <a:ext cx="4157666" cy="1508760"/>
          </a:xfrm>
        </p:spPr>
        <p:txBody>
          <a:bodyPr>
            <a:normAutofit fontScale="77500" lnSpcReduction="20000"/>
          </a:bodyPr>
          <a:lstStyle/>
          <a:p>
            <a:endParaRPr lang="pl-PL" dirty="0" smtClean="0"/>
          </a:p>
          <a:p>
            <a:endParaRPr lang="pl-PL" dirty="0" smtClean="0"/>
          </a:p>
          <a:p>
            <a:endParaRPr lang="pl-PL" dirty="0" smtClean="0"/>
          </a:p>
          <a:p>
            <a:r>
              <a:rPr lang="pl-PL" dirty="0" smtClean="0"/>
              <a:t>Od</a:t>
            </a:r>
          </a:p>
          <a:p>
            <a:r>
              <a:rPr lang="pl-PL" dirty="0" smtClean="0"/>
              <a:t>Słownika Biograficznego Ziemi Jeleniogórskiej  </a:t>
            </a:r>
          </a:p>
          <a:p>
            <a:r>
              <a:rPr lang="pl-PL" dirty="0" smtClean="0"/>
              <a:t>do </a:t>
            </a:r>
          </a:p>
          <a:p>
            <a:r>
              <a:rPr lang="pl-PL" dirty="0" smtClean="0"/>
              <a:t>Jeleniogórskiej Biblioteki Cyfrowej</a:t>
            </a:r>
          </a:p>
        </p:txBody>
      </p:sp>
      <p:pic>
        <p:nvPicPr>
          <p:cNvPr id="6" name="Symbol zastępczy zawartości 5" descr="jbc_2009_slownik.png"/>
          <p:cNvPicPr>
            <a:picLocks noGrp="1" noChangeAspect="1"/>
          </p:cNvPicPr>
          <p:nvPr>
            <p:ph sz="half" idx="4294967295"/>
          </p:nvPr>
        </p:nvPicPr>
        <p:blipFill>
          <a:blip r:embed="rId2" cstate="print"/>
          <a:stretch>
            <a:fillRect/>
          </a:stretch>
        </p:blipFill>
        <p:spPr>
          <a:xfrm>
            <a:off x="5072066" y="1785926"/>
            <a:ext cx="3548062" cy="2838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Słownik Biograficzny Ziemi Jeleniogórskiej</a:t>
            </a:r>
            <a:endParaRPr lang="pl-PL" dirty="0"/>
          </a:p>
        </p:txBody>
      </p:sp>
      <p:sp>
        <p:nvSpPr>
          <p:cNvPr id="5" name="Symbol zastępczy tekstu 4"/>
          <p:cNvSpPr>
            <a:spLocks noGrp="1"/>
          </p:cNvSpPr>
          <p:nvPr>
            <p:ph type="subTitle" idx="1"/>
          </p:nvPr>
        </p:nvSpPr>
        <p:spPr>
          <a:xfrm>
            <a:off x="357158" y="357166"/>
            <a:ext cx="5072098" cy="3357586"/>
          </a:xfrm>
        </p:spPr>
        <p:txBody>
          <a:bodyPr>
            <a:normAutofit fontScale="92500" lnSpcReduction="10000"/>
          </a:bodyPr>
          <a:lstStyle/>
          <a:p>
            <a:r>
              <a:rPr lang="pl-PL" dirty="0" smtClean="0"/>
              <a:t>Wstęp</a:t>
            </a:r>
          </a:p>
          <a:p>
            <a:endParaRPr lang="pl-PL" dirty="0" smtClean="0"/>
          </a:p>
          <a:p>
            <a:endParaRPr lang="pl-PL" dirty="0" smtClean="0"/>
          </a:p>
          <a:p>
            <a:r>
              <a:rPr lang="pl-PL" dirty="0" smtClean="0"/>
              <a:t>[…] Słownik Biograficzny Ziemi Jeleniogórskiej zawiera biogramy zamknięte, czyli dotyczące osób już nieżyjących. Prezentuje postaci od pierwszych świadków na dokumentach średniowiecznych aż po żyjących nam współcześnie, bez względu na przynależność narodową, czy religijną.  […] </a:t>
            </a:r>
          </a:p>
          <a:p>
            <a:endParaRPr lang="pl-PL" i="1" dirty="0" smtClean="0"/>
          </a:p>
          <a:p>
            <a:r>
              <a:rPr lang="pl-PL" i="1" dirty="0" smtClean="0"/>
              <a:t>Joanna Jagodzińska</a:t>
            </a:r>
            <a:endParaRPr lang="pl-PL" dirty="0"/>
          </a:p>
        </p:txBody>
      </p:sp>
      <p:pic>
        <p:nvPicPr>
          <p:cNvPr id="6" name="Symbol zastępczy zawartości 5" descr="jbc_2009_slownik.png"/>
          <p:cNvPicPr>
            <a:picLocks noGrp="1" noChangeAspect="1"/>
          </p:cNvPicPr>
          <p:nvPr>
            <p:ph sz="half" idx="4294967295"/>
          </p:nvPr>
        </p:nvPicPr>
        <p:blipFill>
          <a:blip r:embed="rId2" cstate="print"/>
          <a:stretch>
            <a:fillRect/>
          </a:stretch>
        </p:blipFill>
        <p:spPr>
          <a:xfrm>
            <a:off x="5357818" y="1357298"/>
            <a:ext cx="3786182" cy="2838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Obraz 10" descr="hensel.png"/>
          <p:cNvPicPr>
            <a:picLocks noChangeAspect="1"/>
          </p:cNvPicPr>
          <p:nvPr/>
        </p:nvPicPr>
        <p:blipFill>
          <a:blip r:embed="rId2" cstate="print"/>
          <a:stretch>
            <a:fillRect/>
          </a:stretch>
        </p:blipFill>
        <p:spPr>
          <a:xfrm>
            <a:off x="3214678" y="285728"/>
            <a:ext cx="3249399" cy="25003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Obraz 7" descr="thebesius.png"/>
          <p:cNvPicPr>
            <a:picLocks noChangeAspect="1"/>
          </p:cNvPicPr>
          <p:nvPr/>
        </p:nvPicPr>
        <p:blipFill>
          <a:blip r:embed="rId3" cstate="print"/>
          <a:stretch>
            <a:fillRect/>
          </a:stretch>
        </p:blipFill>
        <p:spPr>
          <a:xfrm>
            <a:off x="214282" y="357166"/>
            <a:ext cx="3230250" cy="25003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Obraz 9" descr="bibrowicz.png"/>
          <p:cNvPicPr>
            <a:picLocks noChangeAspect="1"/>
          </p:cNvPicPr>
          <p:nvPr/>
        </p:nvPicPr>
        <p:blipFill>
          <a:blip r:embed="rId4" cstate="print"/>
          <a:stretch>
            <a:fillRect/>
          </a:stretch>
        </p:blipFill>
        <p:spPr>
          <a:xfrm>
            <a:off x="1571604" y="1714488"/>
            <a:ext cx="3303161" cy="26432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ytuł 2"/>
          <p:cNvSpPr>
            <a:spLocks noGrp="1"/>
          </p:cNvSpPr>
          <p:nvPr>
            <p:ph type="ctrTitle"/>
          </p:nvPr>
        </p:nvSpPr>
        <p:spPr/>
        <p:txBody>
          <a:bodyPr/>
          <a:lstStyle/>
          <a:p>
            <a:r>
              <a:rPr lang="pl-PL" dirty="0" smtClean="0"/>
              <a:t/>
            </a:r>
            <a:br>
              <a:rPr lang="pl-PL" dirty="0" smtClean="0"/>
            </a:br>
            <a:r>
              <a:rPr lang="pl-PL" dirty="0" smtClean="0"/>
              <a:t>Słownik Biograficzny Ziemi Jeleniogórskiej</a:t>
            </a:r>
            <a:endParaRPr lang="pl-PL" dirty="0"/>
          </a:p>
        </p:txBody>
      </p:sp>
      <p:pic>
        <p:nvPicPr>
          <p:cNvPr id="7" name="Obraz 6" descr="pasek.png"/>
          <p:cNvPicPr>
            <a:picLocks noChangeAspect="1"/>
          </p:cNvPicPr>
          <p:nvPr/>
        </p:nvPicPr>
        <p:blipFill>
          <a:blip r:embed="rId5" cstate="print"/>
          <a:stretch>
            <a:fillRect/>
          </a:stretch>
        </p:blipFill>
        <p:spPr>
          <a:xfrm>
            <a:off x="4643438" y="2214554"/>
            <a:ext cx="3105576" cy="25003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Obraz 8" descr="trawinska.png"/>
          <p:cNvPicPr>
            <a:picLocks noChangeAspect="1"/>
          </p:cNvPicPr>
          <p:nvPr/>
        </p:nvPicPr>
        <p:blipFill>
          <a:blip r:embed="rId6" cstate="print"/>
          <a:stretch>
            <a:fillRect/>
          </a:stretch>
        </p:blipFill>
        <p:spPr>
          <a:xfrm>
            <a:off x="6194449" y="285728"/>
            <a:ext cx="2949551" cy="23644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a:xfrm>
            <a:off x="928662" y="4357694"/>
            <a:ext cx="7772400" cy="1975104"/>
          </a:xfrm>
        </p:spPr>
        <p:txBody>
          <a:bodyPr/>
          <a:lstStyle/>
          <a:p>
            <a:r>
              <a:rPr lang="pl-PL" dirty="0" smtClean="0"/>
              <a:t>Archiwalia</a:t>
            </a:r>
            <a:endParaRPr lang="pl-PL" dirty="0"/>
          </a:p>
        </p:txBody>
      </p:sp>
      <p:sp>
        <p:nvSpPr>
          <p:cNvPr id="5" name="Symbol zastępczy tekstu 4"/>
          <p:cNvSpPr>
            <a:spLocks noGrp="1"/>
          </p:cNvSpPr>
          <p:nvPr>
            <p:ph type="subTitle" idx="1"/>
          </p:nvPr>
        </p:nvSpPr>
        <p:spPr>
          <a:xfrm>
            <a:off x="785786" y="2714620"/>
            <a:ext cx="4143404" cy="1714512"/>
          </a:xfrm>
        </p:spPr>
        <p:txBody>
          <a:bodyPr>
            <a:normAutofit/>
          </a:bodyPr>
          <a:lstStyle/>
          <a:p>
            <a:endParaRPr lang="pl-PL" dirty="0" smtClean="0"/>
          </a:p>
          <a:p>
            <a:endParaRPr lang="pl-PL" dirty="0" smtClean="0"/>
          </a:p>
          <a:p>
            <a:endParaRPr lang="pl-PL" dirty="0" smtClean="0"/>
          </a:p>
          <a:p>
            <a:r>
              <a:rPr lang="pl-PL" dirty="0" smtClean="0"/>
              <a:t>Archiwizacja zbiorów i popularyzacja ich postaci elektronicznej</a:t>
            </a:r>
            <a:endParaRPr lang="pl-PL" dirty="0"/>
          </a:p>
        </p:txBody>
      </p:sp>
      <p:pic>
        <p:nvPicPr>
          <p:cNvPr id="16" name="Obraz 15" descr="archiwalia.png"/>
          <p:cNvPicPr>
            <a:picLocks noChangeAspect="1"/>
          </p:cNvPicPr>
          <p:nvPr/>
        </p:nvPicPr>
        <p:blipFill>
          <a:blip r:embed="rId2" cstate="print"/>
          <a:stretch>
            <a:fillRect/>
          </a:stretch>
        </p:blipFill>
        <p:spPr>
          <a:xfrm>
            <a:off x="785786" y="285728"/>
            <a:ext cx="4702874" cy="3143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Obraz 13" descr="3_pieczec_jbc.jpg"/>
          <p:cNvPicPr>
            <a:picLocks noChangeAspect="1"/>
          </p:cNvPicPr>
          <p:nvPr/>
        </p:nvPicPr>
        <p:blipFill>
          <a:blip r:embed="rId3" cstate="print"/>
          <a:stretch>
            <a:fillRect/>
          </a:stretch>
        </p:blipFill>
        <p:spPr>
          <a:xfrm>
            <a:off x="4500562" y="2643182"/>
            <a:ext cx="4440146" cy="360761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3_tresc_jbc.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Dokumenty Życia Społecznego </a:t>
            </a:r>
            <a:br>
              <a:rPr lang="pl-PL" dirty="0" smtClean="0"/>
            </a:br>
            <a:r>
              <a:rPr lang="pl-PL" dirty="0" smtClean="0"/>
              <a:t/>
            </a:r>
            <a:br>
              <a:rPr lang="pl-PL" dirty="0" smtClean="0"/>
            </a:br>
            <a:r>
              <a:rPr lang="pl-PL" dirty="0" smtClean="0"/>
              <a:t/>
            </a:r>
            <a:br>
              <a:rPr lang="pl-PL" dirty="0" smtClean="0"/>
            </a:br>
            <a:endParaRPr lang="pl-PL" dirty="0"/>
          </a:p>
        </p:txBody>
      </p:sp>
      <p:sp>
        <p:nvSpPr>
          <p:cNvPr id="5" name="Symbol zastępczy tekstu 4"/>
          <p:cNvSpPr>
            <a:spLocks noGrp="1"/>
          </p:cNvSpPr>
          <p:nvPr>
            <p:ph type="subTitle" idx="1"/>
          </p:nvPr>
        </p:nvSpPr>
        <p:spPr>
          <a:xfrm>
            <a:off x="857224" y="2786058"/>
            <a:ext cx="6000792" cy="1643074"/>
          </a:xfrm>
        </p:spPr>
        <p:txBody>
          <a:bodyPr>
            <a:normAutofit/>
          </a:bodyPr>
          <a:lstStyle/>
          <a:p>
            <a:endParaRPr lang="pl-PL" dirty="0" smtClean="0"/>
          </a:p>
          <a:p>
            <a:endParaRPr lang="pl-PL" dirty="0" smtClean="0"/>
          </a:p>
          <a:p>
            <a:endParaRPr lang="pl-PL" dirty="0" smtClean="0"/>
          </a:p>
          <a:p>
            <a:r>
              <a:rPr lang="pl-PL" dirty="0" smtClean="0"/>
              <a:t>Zbiór archiwalnych plakatów i afiszy z lat 1945-1948</a:t>
            </a:r>
          </a:p>
        </p:txBody>
      </p:sp>
      <p:pic>
        <p:nvPicPr>
          <p:cNvPr id="6" name="Obraz 5" descr="plakaty.png"/>
          <p:cNvPicPr>
            <a:picLocks noChangeAspect="1"/>
          </p:cNvPicPr>
          <p:nvPr/>
        </p:nvPicPr>
        <p:blipFill>
          <a:blip r:embed="rId2" cstate="print"/>
          <a:stretch>
            <a:fillRect/>
          </a:stretch>
        </p:blipFill>
        <p:spPr>
          <a:xfrm>
            <a:off x="785786" y="-390433"/>
            <a:ext cx="7429552" cy="45338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Pocztówki</a:t>
            </a:r>
            <a:endParaRPr lang="pl-PL" dirty="0"/>
          </a:p>
        </p:txBody>
      </p:sp>
      <p:pic>
        <p:nvPicPr>
          <p:cNvPr id="8" name="Obraz 7" descr="pocztowka2.png"/>
          <p:cNvPicPr>
            <a:picLocks noChangeAspect="1"/>
          </p:cNvPicPr>
          <p:nvPr/>
        </p:nvPicPr>
        <p:blipFill>
          <a:blip r:embed="rId2" cstate="print"/>
          <a:stretch>
            <a:fillRect/>
          </a:stretch>
        </p:blipFill>
        <p:spPr>
          <a:xfrm>
            <a:off x="428596" y="428604"/>
            <a:ext cx="4838700" cy="3067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Obraz 9" descr="pocztowka3.png"/>
          <p:cNvPicPr>
            <a:picLocks noChangeAspect="1"/>
          </p:cNvPicPr>
          <p:nvPr/>
        </p:nvPicPr>
        <p:blipFill>
          <a:blip r:embed="rId3" cstate="print"/>
          <a:stretch>
            <a:fillRect/>
          </a:stretch>
        </p:blipFill>
        <p:spPr>
          <a:xfrm>
            <a:off x="5053222" y="3857628"/>
            <a:ext cx="4090778" cy="25003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Obraz 6" descr="pocztowka1.png"/>
          <p:cNvPicPr>
            <a:picLocks noChangeAspect="1"/>
          </p:cNvPicPr>
          <p:nvPr/>
        </p:nvPicPr>
        <p:blipFill>
          <a:blip r:embed="rId4" cstate="print"/>
          <a:stretch>
            <a:fillRect/>
          </a:stretch>
        </p:blipFill>
        <p:spPr>
          <a:xfrm>
            <a:off x="5072066" y="500042"/>
            <a:ext cx="3876877" cy="2490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Symbol zastępczy tekstu 4"/>
          <p:cNvSpPr>
            <a:spLocks noGrp="1"/>
          </p:cNvSpPr>
          <p:nvPr>
            <p:ph type="subTitle" idx="1"/>
          </p:nvPr>
        </p:nvSpPr>
        <p:spPr>
          <a:xfrm>
            <a:off x="785786" y="2714620"/>
            <a:ext cx="4143404" cy="1714512"/>
          </a:xfrm>
        </p:spPr>
        <p:txBody>
          <a:bodyPr>
            <a:normAutofit/>
          </a:bodyPr>
          <a:lstStyle/>
          <a:p>
            <a:endParaRPr lang="pl-PL" dirty="0" smtClean="0"/>
          </a:p>
          <a:p>
            <a:endParaRPr lang="pl-PL" dirty="0" smtClean="0"/>
          </a:p>
          <a:p>
            <a:endParaRPr lang="pl-PL" dirty="0" smtClean="0"/>
          </a:p>
          <a:p>
            <a:r>
              <a:rPr lang="pl-PL" dirty="0" smtClean="0"/>
              <a:t>Ochrona i ergonomia korzystania</a:t>
            </a:r>
          </a:p>
          <a:p>
            <a:r>
              <a:rPr lang="pl-PL" dirty="0" smtClean="0"/>
              <a:t>Ze zbiorów w postaci elektronicznej</a:t>
            </a:r>
            <a:endParaRPr lang="pl-PL" dirty="0"/>
          </a:p>
        </p:txBody>
      </p:sp>
      <p:pic>
        <p:nvPicPr>
          <p:cNvPr id="11" name="Obraz 10" descr="pt1_m.jpg"/>
          <p:cNvPicPr>
            <a:picLocks noChangeAspect="1"/>
          </p:cNvPicPr>
          <p:nvPr/>
        </p:nvPicPr>
        <p:blipFill>
          <a:blip r:embed="rId5" cstate="print"/>
          <a:stretch>
            <a:fillRect/>
          </a:stretch>
        </p:blipFill>
        <p:spPr>
          <a:xfrm>
            <a:off x="3786182" y="5286388"/>
            <a:ext cx="785818" cy="11561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Średni">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286</TotalTime>
  <Words>169</Words>
  <Application>Microsoft Office PowerPoint</Application>
  <PresentationFormat>Pokaz na ekranie (4:3)</PresentationFormat>
  <Paragraphs>100</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Metro</vt:lpstr>
      <vt:lpstr>JBC, WBC,  Cyfrowy Dolny Śląsk</vt:lpstr>
      <vt:lpstr>Slajd 2</vt:lpstr>
      <vt:lpstr>Początek</vt:lpstr>
      <vt:lpstr>Słownik Biograficzny Ziemi Jeleniogórskiej</vt:lpstr>
      <vt:lpstr> Słownik Biograficzny Ziemi Jeleniogórskiej</vt:lpstr>
      <vt:lpstr>Archiwalia</vt:lpstr>
      <vt:lpstr>Slajd 7</vt:lpstr>
      <vt:lpstr>Dokumenty Życia Społecznego    </vt:lpstr>
      <vt:lpstr>Pocztówki</vt:lpstr>
      <vt:lpstr>Filmy </vt:lpstr>
      <vt:lpstr>Varia  </vt:lpstr>
      <vt:lpstr>Czasopisma   </vt:lpstr>
      <vt:lpstr>Czasopisma   </vt:lpstr>
      <vt:lpstr>Czasopisma   </vt:lpstr>
      <vt:lpstr>Czasopisma   </vt:lpstr>
      <vt:lpstr>Książki   </vt:lpstr>
      <vt:lpstr>Współpraca</vt:lpstr>
      <vt:lpstr>Slajd 18</vt:lpstr>
    </vt:vector>
  </TitlesOfParts>
  <Company>MIKTEL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JBC, WBC,  Cyfrowy Dolny Śląsk</dc:title>
  <dc:creator>Broniarczyk</dc:creator>
  <cp:lastModifiedBy>ntt</cp:lastModifiedBy>
  <cp:revision>40</cp:revision>
  <dcterms:created xsi:type="dcterms:W3CDTF">2009-10-03T17:28:13Z</dcterms:created>
  <dcterms:modified xsi:type="dcterms:W3CDTF">2009-10-05T09:02:41Z</dcterms:modified>
</cp:coreProperties>
</file>